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1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88825" cy="6858000"/>
  <p:notesSz cx="6858000" cy="9144000"/>
  <p:defaultTextStyle>
    <a:defPPr>
      <a:defRPr lang="de-CH"/>
    </a:defPPr>
    <a:lvl1pPr algn="l" rtl="0" fontAlgn="base">
      <a:spcBef>
        <a:spcPct val="20000"/>
      </a:spcBef>
      <a:spcAft>
        <a:spcPct val="0"/>
      </a:spcAft>
      <a:defRPr sz="6303" kern="1200">
        <a:solidFill>
          <a:schemeClr val="tx1"/>
        </a:solidFill>
        <a:latin typeface="Frutiger for ZKB Light" pitchFamily="2" charset="0"/>
        <a:ea typeface="+mn-ea"/>
        <a:cs typeface="+mn-cs"/>
      </a:defRPr>
    </a:lvl1pPr>
    <a:lvl2pPr marL="1217814" algn="l" rtl="0" fontAlgn="base">
      <a:spcBef>
        <a:spcPct val="20000"/>
      </a:spcBef>
      <a:spcAft>
        <a:spcPct val="0"/>
      </a:spcAft>
      <a:defRPr sz="6303" kern="1200">
        <a:solidFill>
          <a:schemeClr val="tx1"/>
        </a:solidFill>
        <a:latin typeface="Frutiger for ZKB Light" pitchFamily="2" charset="0"/>
        <a:ea typeface="+mn-ea"/>
        <a:cs typeface="+mn-cs"/>
      </a:defRPr>
    </a:lvl2pPr>
    <a:lvl3pPr marL="2435629" algn="l" rtl="0" fontAlgn="base">
      <a:spcBef>
        <a:spcPct val="20000"/>
      </a:spcBef>
      <a:spcAft>
        <a:spcPct val="0"/>
      </a:spcAft>
      <a:defRPr sz="6303" kern="1200">
        <a:solidFill>
          <a:schemeClr val="tx1"/>
        </a:solidFill>
        <a:latin typeface="Frutiger for ZKB Light" pitchFamily="2" charset="0"/>
        <a:ea typeface="+mn-ea"/>
        <a:cs typeface="+mn-cs"/>
      </a:defRPr>
    </a:lvl3pPr>
    <a:lvl4pPr marL="3653444" algn="l" rtl="0" fontAlgn="base">
      <a:spcBef>
        <a:spcPct val="20000"/>
      </a:spcBef>
      <a:spcAft>
        <a:spcPct val="0"/>
      </a:spcAft>
      <a:defRPr sz="6303" kern="1200">
        <a:solidFill>
          <a:schemeClr val="tx1"/>
        </a:solidFill>
        <a:latin typeface="Frutiger for ZKB Light" pitchFamily="2" charset="0"/>
        <a:ea typeface="+mn-ea"/>
        <a:cs typeface="+mn-cs"/>
      </a:defRPr>
    </a:lvl4pPr>
    <a:lvl5pPr marL="4871259" algn="l" rtl="0" fontAlgn="base">
      <a:spcBef>
        <a:spcPct val="20000"/>
      </a:spcBef>
      <a:spcAft>
        <a:spcPct val="0"/>
      </a:spcAft>
      <a:defRPr sz="6303" kern="1200">
        <a:solidFill>
          <a:schemeClr val="tx1"/>
        </a:solidFill>
        <a:latin typeface="Frutiger for ZKB Light" pitchFamily="2" charset="0"/>
        <a:ea typeface="+mn-ea"/>
        <a:cs typeface="+mn-cs"/>
      </a:defRPr>
    </a:lvl5pPr>
    <a:lvl6pPr marL="6089073" algn="l" defTabSz="2435629" rtl="0" eaLnBrk="1" latinLnBrk="0" hangingPunct="1">
      <a:defRPr sz="6303" kern="1200">
        <a:solidFill>
          <a:schemeClr val="tx1"/>
        </a:solidFill>
        <a:latin typeface="Frutiger for ZKB Light" pitchFamily="2" charset="0"/>
        <a:ea typeface="+mn-ea"/>
        <a:cs typeface="+mn-cs"/>
      </a:defRPr>
    </a:lvl6pPr>
    <a:lvl7pPr marL="7306889" algn="l" defTabSz="2435629" rtl="0" eaLnBrk="1" latinLnBrk="0" hangingPunct="1">
      <a:defRPr sz="6303" kern="1200">
        <a:solidFill>
          <a:schemeClr val="tx1"/>
        </a:solidFill>
        <a:latin typeface="Frutiger for ZKB Light" pitchFamily="2" charset="0"/>
        <a:ea typeface="+mn-ea"/>
        <a:cs typeface="+mn-cs"/>
      </a:defRPr>
    </a:lvl7pPr>
    <a:lvl8pPr marL="8524703" algn="l" defTabSz="2435629" rtl="0" eaLnBrk="1" latinLnBrk="0" hangingPunct="1">
      <a:defRPr sz="6303" kern="1200">
        <a:solidFill>
          <a:schemeClr val="tx1"/>
        </a:solidFill>
        <a:latin typeface="Frutiger for ZKB Light" pitchFamily="2" charset="0"/>
        <a:ea typeface="+mn-ea"/>
        <a:cs typeface="+mn-cs"/>
      </a:defRPr>
    </a:lvl8pPr>
    <a:lvl9pPr marL="9742519" algn="l" defTabSz="2435629" rtl="0" eaLnBrk="1" latinLnBrk="0" hangingPunct="1">
      <a:defRPr sz="6303" kern="1200">
        <a:solidFill>
          <a:schemeClr val="tx1"/>
        </a:solidFill>
        <a:latin typeface="Frutiger for ZKB Light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120" y="5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Kurz die Erwartung setzen: nicht „AI ersetzt Entwickler“, sondern „AI verstärkt Entwickler“.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Explizit sagen: AI ist Teil des Prozesses, aber Qualitätssicherung bleibt menschlich.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Prompts funktionieren nur gut mit klarem Kontext, Constraints und Definition of Done.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Hier die Stärke erklären: AI „sieht“ das Projekt direkt.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Im Firmenumfeld oft ein Vorteil: weniger Risiko, klar getrennt.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Zeigen: AI kann UX iterativ verbessern – aber Entscheidung bleibt bei uns.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Zahlen nur nennen, wenn du sie kurz begründen kannst („Vergleich Projekt 2020“).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Prompting-Kompetenz = klare Ziele, Constraints, Definition of Done, Tests. AI verstärkt Know-how, ersetzt es nicht.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Schlussbotschaft: schneller bauen, besser verstehen, Qualität sichern.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Ein Satz, den man mitnimmt.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Offen für Diskussion: Where to start? Welche Policies? Welche Quick Wins?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Mehrere Clients greifen auf dieselbe REST API zu. Lokal bewusst leichtgewichtig.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Übersicht über den Ablauf. Fokus: reale Umsetzung inkl. Tests/QA, nicht nur Prototyp.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Wenn jemand fragt: LOC ist nur grober Indikator – wichtiger sind Tests/QA und Änderungsfähigkeit.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Hinweis: Abdeckung ist kein Selbstzweck – entscheidend sind kritische Pfade + stabile E2E Tests.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Kurzfassung für Management / Non-Dev (≈30–45s):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– AI ersetzt keine Entwickler – AI reduziert Routinearbeit massiv – Qualität steigt, weil Tests &amp; Reviews günstiger werden – Voraussetzung: klare Guidelines &amp; Verantwortung im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Kurzfassung für Entscheider (≈30s):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AI ist kein Selbstzweck. Der Mehrwert entsteht durch: – schnellere Iterationen – frühere Qualitätssicherung – bessere Nutzung von Entwicklerzeit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Empfehlung: AI bewusst einführen, Guidelines definieren, Pilotprojekte fördern.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Wichtig: zwei Clients, ein Backend. Das zeigt AI-Einsatz über mehrere Ebenen.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Key Message: Android kam „on top“ dazu, ohne klassischen Mehraufwand wie früher.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www.goodone.ch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Code-Generierung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UI E2E Tests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Refactoring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Dokumentation Wenn Zeit knapp: Demo priorisieren: Feature-Change → Tests → QA → Merge-ready.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Übergang: Von Architektur zu Arbeitsweise. Danach Toolset &amp; Vorgehen.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Wichtig: Der Start ist „ein sauberer Plan“. Danach iterativ: Review → Implement → Tests → Refactor.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Containerisiert in AWS. Docker für reproduzierbare Builds, ECS Fargate reduziert Ops-Aufwand.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Botschaft: Kombination statt „one tool to rule them all“.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bild">
            <a:extLst>
              <a:ext uri="{FF2B5EF4-FFF2-40B4-BE49-F238E27FC236}">
                <a16:creationId xmlns:a16="http://schemas.microsoft.com/office/drawing/2014/main" id="{3D1FB8BF-7CDF-39AE-7E27-7E86A69D9163}"/>
              </a:ext>
            </a:extLst>
          </p:cNvPr>
          <p:cNvPicPr>
            <a:picLocks/>
          </p:cNvPicPr>
          <p:nvPr/>
        </p:nvPicPr>
        <p:blipFill>
          <a:blip r:embed="rId2"/>
          <a:srcRect t="7802" b="7802"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365766F-6108-765D-42F9-80F55CD316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56" y="1787951"/>
            <a:ext cx="8616535" cy="450399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689" b="1" i="0" u="none">
                <a:solidFill>
                  <a:srgbClr val="FFFFFF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/>
              <a:t>Präsentationstitel</a:t>
            </a:r>
            <a:br>
              <a:rPr lang="de-CH"/>
            </a:br>
            <a:r>
              <a:rPr lang="de-CH"/>
              <a:t>(max. dreizeilig)</a:t>
            </a:r>
            <a:endParaRPr lang="de-CH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7B1B45FA-E305-A413-78CB-99F3966EEEBE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89956" y="272970"/>
            <a:ext cx="8616535" cy="232706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17" b="1" i="0" u="none">
                <a:solidFill>
                  <a:srgbClr val="FFFFFF"/>
                </a:solidFill>
                <a:latin typeface="Frutiger for ZKB Light" panose="020B0303030504020204" pitchFamily="34" charset="0"/>
              </a:defRPr>
            </a:lvl1pPr>
            <a:lvl2pPr marL="433471" indent="0" algn="ctr">
              <a:buNone/>
            </a:lvl2pPr>
            <a:lvl3pPr marL="866943" indent="0" algn="ctr">
              <a:buNone/>
            </a:lvl3pPr>
            <a:lvl4pPr marL="1300414" indent="0" algn="ctr">
              <a:buNone/>
            </a:lvl4pPr>
            <a:lvl5pPr marL="1733885" indent="0" algn="ctr">
              <a:buNone/>
            </a:lvl5pPr>
            <a:lvl6pPr marL="2167357" indent="0" algn="ctr">
              <a:buNone/>
            </a:lvl6pPr>
            <a:lvl7pPr marL="2600828" indent="0" algn="ctr">
              <a:buNone/>
            </a:lvl7pPr>
            <a:lvl8pPr marL="3034299" indent="0" algn="ctr">
              <a:buNone/>
            </a:lvl8pPr>
            <a:lvl9pPr marL="3467771" indent="0" algn="ctr">
              <a:buNone/>
            </a:lvl9pPr>
          </a:lstStyle>
          <a:p>
            <a:r>
              <a:rPr lang="de-CH"/>
              <a:t>Titel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A82973-AB3D-5053-4B99-D1016BB695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9956" y="525467"/>
            <a:ext cx="8616535" cy="23270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 i="0" u="none">
                <a:solidFill>
                  <a:srgbClr val="FFFFFF"/>
                </a:solidFill>
                <a:latin typeface="Frutiger for ZKB Light" panose="020B0303030504020204" pitchFamily="34" charset="0"/>
              </a:defRPr>
            </a:lvl1pPr>
          </a:lstStyle>
          <a:p>
            <a:pPr lvl="0"/>
            <a:r>
              <a:rPr lang="de-CH"/>
              <a:t>Referenz, Abteilung, Datum</a:t>
            </a:r>
            <a:endParaRPr lang="de-CH" dirty="0"/>
          </a:p>
        </p:txBody>
      </p:sp>
      <p:pic>
        <p:nvPicPr>
          <p:cNvPr id="10" name="ZKB_LOGO">
            <a:extLst>
              <a:ext uri="{FF2B5EF4-FFF2-40B4-BE49-F238E27FC236}">
                <a16:creationId xmlns:a16="http://schemas.microsoft.com/office/drawing/2014/main" id="{5A92113E-222A-880D-9911-9770422C9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8873" y="296854"/>
            <a:ext cx="1900004" cy="443954"/>
          </a:xfrm>
          <a:prstGeom prst="rect">
            <a:avLst/>
          </a:prstGeom>
        </p:spPr>
      </p:pic>
      <p:sp>
        <p:nvSpPr>
          <p:cNvPr id="11" name="Hilfetext">
            <a:extLst>
              <a:ext uri="{FF2B5EF4-FFF2-40B4-BE49-F238E27FC236}">
                <a16:creationId xmlns:a16="http://schemas.microsoft.com/office/drawing/2014/main" id="{236C1A26-0EEE-D3C3-BCF4-BBC843AF15E3}"/>
              </a:ext>
            </a:extLst>
          </p:cNvPr>
          <p:cNvSpPr/>
          <p:nvPr/>
        </p:nvSpPr>
        <p:spPr>
          <a:xfrm>
            <a:off x="8970783" y="1312881"/>
            <a:ext cx="3058495" cy="16983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r>
              <a:rPr lang="de-CH" sz="1517" b="1" i="0" u="none" dirty="0">
                <a:solidFill>
                  <a:srgbClr val="FFFFFF"/>
                </a:solidFill>
                <a:latin typeface="Frutiger for ZKB Light" panose="020B0303030504020204" pitchFamily="34" charset="0"/>
              </a:rPr>
              <a:t>Bild Titelfolie ändern</a:t>
            </a:r>
            <a:br>
              <a:rPr lang="de-CH" sz="1517" b="1" i="0" u="none" dirty="0">
                <a:solidFill>
                  <a:srgbClr val="FFFFFF"/>
                </a:solidFill>
                <a:latin typeface="Frutiger for ZKB Light" panose="020B0303030504020204" pitchFamily="34" charset="0"/>
              </a:rPr>
            </a:br>
            <a:r>
              <a:rPr lang="de-CH" sz="1517" b="1" i="0" u="none" dirty="0">
                <a:solidFill>
                  <a:srgbClr val="FFFFFF"/>
                </a:solidFill>
                <a:latin typeface="Frutiger for ZKB Light" panose="020B0303030504020204" pitchFamily="34" charset="0"/>
              </a:rPr>
              <a:t>über die ZKB-Lasche</a:t>
            </a:r>
            <a:br>
              <a:rPr lang="de-CH" sz="1517" b="1" i="0" u="none" dirty="0">
                <a:solidFill>
                  <a:srgbClr val="FFFFFF"/>
                </a:solidFill>
                <a:latin typeface="Frutiger for ZKB Light" panose="020B0303030504020204" pitchFamily="34" charset="0"/>
              </a:rPr>
            </a:br>
            <a:br>
              <a:rPr lang="de-CH" sz="1517" b="1" i="0" u="none" dirty="0">
                <a:solidFill>
                  <a:srgbClr val="FFFFFF"/>
                </a:solidFill>
                <a:latin typeface="Frutiger for ZKB Light" panose="020B0303030504020204" pitchFamily="34" charset="0"/>
              </a:rPr>
            </a:br>
            <a:r>
              <a:rPr lang="de-CH" sz="1517" b="1" i="0" u="none" dirty="0">
                <a:solidFill>
                  <a:srgbClr val="FFFFFF"/>
                </a:solidFill>
                <a:latin typeface="Frutiger for ZKB Light" panose="020B0303030504020204" pitchFamily="34" charset="0"/>
              </a:rPr>
              <a:t>Button: Bild Titelfolie</a:t>
            </a:r>
          </a:p>
        </p:txBody>
      </p:sp>
      <p:grpSp>
        <p:nvGrpSpPr>
          <p:cNvPr id="15" name="StempelA" hidden="1">
            <a:extLst>
              <a:ext uri="{FF2B5EF4-FFF2-40B4-BE49-F238E27FC236}">
                <a16:creationId xmlns:a16="http://schemas.microsoft.com/office/drawing/2014/main" id="{D45DCE91-4B51-CAEF-3B08-E0B079E6E462}"/>
              </a:ext>
            </a:extLst>
          </p:cNvPr>
          <p:cNvGrpSpPr/>
          <p:nvPr/>
        </p:nvGrpSpPr>
        <p:grpSpPr>
          <a:xfrm>
            <a:off x="11372998" y="6014647"/>
            <a:ext cx="525873" cy="277303"/>
            <a:chOff x="1270000" y="1270000"/>
            <a:chExt cx="554639" cy="292388"/>
          </a:xfrm>
        </p:grpSpPr>
        <p:sp>
          <p:nvSpPr>
            <p:cNvPr id="12" name="Textfeld 11" hidden="1">
              <a:extLst>
                <a:ext uri="{FF2B5EF4-FFF2-40B4-BE49-F238E27FC236}">
                  <a16:creationId xmlns:a16="http://schemas.microsoft.com/office/drawing/2014/main" id="{61BB873D-AA17-4BEA-EE14-5BAB2D51E1D3}"/>
                </a:ext>
              </a:extLst>
            </p:cNvPr>
            <p:cNvSpPr txBox="1"/>
            <p:nvPr userDrawn="1"/>
          </p:nvSpPr>
          <p:spPr>
            <a:xfrm>
              <a:off x="1270000" y="1270000"/>
              <a:ext cx="554639" cy="292388"/>
            </a:xfrm>
            <a:prstGeom prst="rect">
              <a:avLst/>
            </a:prstGeom>
            <a:noFill/>
            <a:ln cmpd="sng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88900" tIns="38100" rIns="76200" bIns="38100" rtlCol="0" anchor="t" anchorCtr="0">
              <a:noAutofit/>
            </a:bodyPr>
            <a:lstStyle/>
            <a:p>
              <a:pPr marL="0" indent="-270920" algn="l" defTabSz="26947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CB4"/>
                </a:buClr>
                <a:buFont typeface="Frutiger for ZKB Light" panose="020B0303030504020204" pitchFamily="34" charset="0"/>
                <a:buNone/>
              </a:pPr>
              <a:r>
                <a:rPr lang="de-CH" sz="1327" b="0" i="0" u="none" dirty="0" err="1">
                  <a:solidFill>
                    <a:srgbClr val="003CB4"/>
                  </a:solidFill>
                  <a:latin typeface="Frutiger for ZKB Light" panose="020B0303030504020204" pitchFamily="34" charset="0"/>
                </a:rPr>
                <a:t>Draft</a:t>
              </a:r>
              <a:endParaRPr lang="de-CH" sz="1327" b="0" i="0" u="none" dirty="0">
                <a:solidFill>
                  <a:srgbClr val="003CB4"/>
                </a:solidFill>
                <a:latin typeface="Frutiger for ZKB Light" panose="020B0303030504020204" pitchFamily="34" charset="0"/>
              </a:endParaRPr>
            </a:p>
          </p:txBody>
        </p:sp>
        <p:cxnSp>
          <p:nvCxnSpPr>
            <p:cNvPr id="13" name="Gerader Verbinder 12" hidden="1">
              <a:extLst>
                <a:ext uri="{FF2B5EF4-FFF2-40B4-BE49-F238E27FC236}">
                  <a16:creationId xmlns:a16="http://schemas.microsoft.com/office/drawing/2014/main" id="{16BF8AA4-8278-0B95-C0B0-12B392F55CDC}"/>
                </a:ext>
              </a:extLst>
            </p:cNvPr>
            <p:cNvCxnSpPr/>
            <p:nvPr userDrawn="1"/>
          </p:nvCxnSpPr>
          <p:spPr>
            <a:xfrm>
              <a:off x="1270000" y="1270000"/>
              <a:ext cx="554639" cy="0"/>
            </a:xfrm>
            <a:prstGeom prst="line">
              <a:avLst/>
            </a:prstGeom>
            <a:ln w="6350" cap="flat" cmpd="sng" algn="ctr">
              <a:solidFill>
                <a:srgbClr val="003CB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 hidden="1">
              <a:extLst>
                <a:ext uri="{FF2B5EF4-FFF2-40B4-BE49-F238E27FC236}">
                  <a16:creationId xmlns:a16="http://schemas.microsoft.com/office/drawing/2014/main" id="{844FC251-4BAA-4668-7D9D-87B05430ACE9}"/>
                </a:ext>
              </a:extLst>
            </p:cNvPr>
            <p:cNvCxnSpPr/>
            <p:nvPr userDrawn="1"/>
          </p:nvCxnSpPr>
          <p:spPr>
            <a:xfrm>
              <a:off x="1270000" y="1562388"/>
              <a:ext cx="554639" cy="0"/>
            </a:xfrm>
            <a:prstGeom prst="line">
              <a:avLst/>
            </a:prstGeom>
            <a:ln w="6350" cap="flat" cmpd="sng" algn="ctr">
              <a:solidFill>
                <a:srgbClr val="003CB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299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A8CFB2-B5EE-46FB-F29F-52D54C0A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55" y="272970"/>
            <a:ext cx="9653525" cy="81890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2655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/>
              <a:t>Titel (max. zweizeilig)</a:t>
            </a:r>
            <a:endParaRPr lang="de-CH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3E96D9-BEEC-36B6-56CC-AB44025F7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89956" y="6448909"/>
            <a:ext cx="289946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8B88FE-CE73-5BCE-71E0-E40DF5A27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9901" y="6448909"/>
            <a:ext cx="9363578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5D755F7-DB73-1EB7-D7CA-3D56CC32CC5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89955" y="1787951"/>
            <a:ext cx="3687711" cy="450399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2694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5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68BE18-832D-6015-9DE3-05F23CA79DB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0557" y="1787951"/>
            <a:ext cx="3687711" cy="450399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2694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5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BFEDFE6-16D5-34F6-5802-992B39A2D9A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11160" y="1787951"/>
            <a:ext cx="3687711" cy="450399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2694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5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086477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 Spalten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A7AF7-4598-1891-F30C-50515DA1FF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55" y="272970"/>
            <a:ext cx="9653525" cy="81890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2655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/>
              <a:t>Titel (max. zweizeilig)</a:t>
            </a:r>
            <a:endParaRPr lang="de-CH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EB51D4E-4ACC-8EA8-0DAD-F8D4410B29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89956" y="6448909"/>
            <a:ext cx="289946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EAF0BC-66E8-AE42-404A-CDFDE5C94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9901" y="6448909"/>
            <a:ext cx="9363578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DF75110-0622-793D-90E3-B3C68EF577E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89955" y="2402133"/>
            <a:ext cx="3687711" cy="388981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2694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5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8D2727A-C462-3E90-3A3A-C90C8A142A6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0557" y="2402133"/>
            <a:ext cx="3687711" cy="388981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2694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5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953AAF4-E631-C10C-C6CB-AA81B84875B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11160" y="2402133"/>
            <a:ext cx="3687711" cy="388981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2694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5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1056A99-CE15-FE28-FB84-6006DF094E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955" y="1787950"/>
            <a:ext cx="3687711" cy="61418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96" b="1" i="0" u="none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pPr lvl="0"/>
            <a:r>
              <a:rPr lang="de-CH"/>
              <a:t>Untertitel</a:t>
            </a:r>
            <a:endParaRPr lang="de-CH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1EFA1BA-2DCE-8E03-96B7-30798A2A84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557" y="1787950"/>
            <a:ext cx="3687711" cy="61418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96" b="1" i="0" u="none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pPr lvl="0"/>
            <a:r>
              <a:rPr lang="de-CH"/>
              <a:t>Untertitel</a:t>
            </a:r>
            <a:endParaRPr lang="de-CH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48404AA-D312-33B4-0519-450B0583B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11160" y="1787950"/>
            <a:ext cx="3687711" cy="61418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96" b="1" i="0" u="none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pPr lvl="0"/>
            <a:r>
              <a:rPr lang="de-CH"/>
              <a:t>Untertitel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8227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962FF-393A-F45D-A790-AABE14BB94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55" y="272970"/>
            <a:ext cx="9653525" cy="81890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2655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/>
              <a:t>Titel (max. zweizeilig)</a:t>
            </a:r>
            <a:endParaRPr lang="de-CH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A0D324E-165A-CFAF-E9B1-8C7EE8D5DB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89956" y="6448909"/>
            <a:ext cx="289946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3EED86-DB41-1EA6-1204-93211A26F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9901" y="6448909"/>
            <a:ext cx="9363578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7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30F39C-A819-E4B7-98AF-B897A20CF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89956" y="6448909"/>
            <a:ext cx="289946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FE10B5-DA96-42BD-0ED7-9AB1D13D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9901" y="6448909"/>
            <a:ext cx="9363578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19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ur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DD6BEF2-AD0A-42A9-A6E7-5F1449111822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E8E8E8"/>
          </a:solidFill>
        </p:spPr>
        <p:txBody>
          <a:bodyPr anchor="ctr" anchorCtr="1"/>
          <a:lstStyle/>
          <a:p>
            <a:r>
              <a:rPr lang="de-CH" dirty="0"/>
              <a:t>Bild über die ZKB Lasche einfügen</a:t>
            </a:r>
          </a:p>
        </p:txBody>
      </p:sp>
    </p:spTree>
    <p:extLst>
      <p:ext uri="{BB962C8B-B14F-4D97-AF65-F5344CB8AC3E}">
        <p14:creationId xmlns:p14="http://schemas.microsoft.com/office/powerpoint/2010/main" val="62989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KB_LOGO_CLAIM">
            <a:extLst>
              <a:ext uri="{FF2B5EF4-FFF2-40B4-BE49-F238E27FC236}">
                <a16:creationId xmlns:a16="http://schemas.microsoft.com/office/drawing/2014/main" id="{54F34AFD-7752-58D7-101E-02AD152CF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6165" y="2694682"/>
            <a:ext cx="6276495" cy="14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5EBA99F-C5EF-E811-277A-783A2FC506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89956" y="6448909"/>
            <a:ext cx="289946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840831-B78A-79A7-AD41-953D7C50A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9901" y="6448909"/>
            <a:ext cx="9363578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F65CECD-27B9-2A9E-D255-EDF3E3F895F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289955" y="1787951"/>
            <a:ext cx="11608915" cy="4503999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algn="l" defTabSz="2694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138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138" b="0">
                <a:solidFill>
                  <a:srgbClr val="003CB4"/>
                </a:solidFill>
                <a:latin typeface="Frutiger for ZKB Light" panose="020B0303030504020204" pitchFamily="34" charset="0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138" b="0">
                <a:solidFill>
                  <a:srgbClr val="003CB4"/>
                </a:solidFill>
                <a:latin typeface="Frutiger for ZKB Light" panose="020B0303030504020204" pitchFamily="34" charset="0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138" b="0">
                <a:solidFill>
                  <a:srgbClr val="003CB4"/>
                </a:solidFill>
                <a:latin typeface="Frutiger for ZKB Light" panose="020B0303030504020204" pitchFamily="34" charset="0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138" b="0">
                <a:solidFill>
                  <a:srgbClr val="003CB4"/>
                </a:solidFill>
                <a:latin typeface="Frutiger for ZKB Light" panose="020B0303030504020204" pitchFamily="34" charset="0"/>
              </a:defRPr>
            </a:lvl5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4355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307" y="585787"/>
            <a:ext cx="9642764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9439" y="2277093"/>
            <a:ext cx="6400800" cy="6442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19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457199" y="413656"/>
            <a:ext cx="10332721" cy="1037771"/>
          </a:xfrm>
        </p:spPr>
        <p:txBody>
          <a:bodyPr/>
          <a:lstStyle/>
          <a:p>
            <a:pPr>
              <a:defRPr sz="2800"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10533413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57012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93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54494"/>
            <a:ext cx="11110687" cy="822960"/>
          </a:xfrm>
        </p:spPr>
        <p:txBody>
          <a:bodyPr/>
          <a:lstStyle/>
          <a:p>
            <a:pPr>
              <a:defRPr sz="2800"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57773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1685" y="1549730"/>
            <a:ext cx="5319939" cy="4576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25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folie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AB18F4D-1C6C-5444-0B62-F2885768EB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36380" y="1787951"/>
            <a:ext cx="5662490" cy="4503999"/>
          </a:xfrm>
          <a:prstGeom prst="rect">
            <a:avLst/>
          </a:prstGeom>
        </p:spPr>
        <p:txBody>
          <a:bodyPr wrap="square" lIns="0" tIns="0" rIns="0" bIns="0" anchor="ctr" anchorCtr="1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 dirty="0"/>
              <a:t>Optionaler Platzhalter für Illustration</a:t>
            </a:r>
            <a:br>
              <a:rPr lang="de-CH" dirty="0"/>
            </a:br>
            <a:r>
              <a:rPr lang="de-CH" dirty="0"/>
              <a:t>(kein Foto / kein Piktogramm)</a:t>
            </a: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FE57A25-C967-8F7B-0890-5AFF18D86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56" y="1787951"/>
            <a:ext cx="8616535" cy="450399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689" b="1" i="0" u="none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/>
              <a:t>Präsentationstitel</a:t>
            </a:r>
            <a:br>
              <a:rPr lang="de-CH"/>
            </a:br>
            <a:r>
              <a:rPr lang="de-CH"/>
              <a:t>(max. dreizeilig)</a:t>
            </a:r>
            <a:endParaRPr lang="de-CH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31FC49C9-38E8-E19D-1674-77C69587C5B7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89956" y="272970"/>
            <a:ext cx="8616535" cy="232706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17" b="1" i="0" u="none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marL="433471" indent="0" algn="ctr">
              <a:buNone/>
            </a:lvl2pPr>
            <a:lvl3pPr marL="866943" indent="0" algn="ctr">
              <a:buNone/>
            </a:lvl3pPr>
            <a:lvl4pPr marL="1300414" indent="0" algn="ctr">
              <a:buNone/>
            </a:lvl4pPr>
            <a:lvl5pPr marL="1733885" indent="0" algn="ctr">
              <a:buNone/>
            </a:lvl5pPr>
            <a:lvl6pPr marL="2167357" indent="0" algn="ctr">
              <a:buNone/>
            </a:lvl6pPr>
            <a:lvl7pPr marL="2600828" indent="0" algn="ctr">
              <a:buNone/>
            </a:lvl7pPr>
            <a:lvl8pPr marL="3034299" indent="0" algn="ctr">
              <a:buNone/>
            </a:lvl8pPr>
            <a:lvl9pPr marL="3467771" indent="0" algn="ctr">
              <a:buNone/>
            </a:lvl9pPr>
          </a:lstStyle>
          <a:p>
            <a:r>
              <a:rPr lang="de-CH"/>
              <a:t>Titel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3BBF46-C029-3685-6063-728C50122D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9956" y="525467"/>
            <a:ext cx="8616535" cy="23270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 i="0" u="none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pPr lvl="0"/>
            <a:r>
              <a:rPr lang="de-CH"/>
              <a:t>Referenz, Abteilung, Datum</a:t>
            </a:r>
            <a:endParaRPr lang="de-CH" dirty="0"/>
          </a:p>
        </p:txBody>
      </p:sp>
      <p:pic>
        <p:nvPicPr>
          <p:cNvPr id="9" name="ZKB_LOGO">
            <a:extLst>
              <a:ext uri="{FF2B5EF4-FFF2-40B4-BE49-F238E27FC236}">
                <a16:creationId xmlns:a16="http://schemas.microsoft.com/office/drawing/2014/main" id="{E1EB3DEE-1ADE-F977-3B8D-0219E1D5E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8873" y="296854"/>
            <a:ext cx="1900004" cy="444582"/>
          </a:xfrm>
          <a:prstGeom prst="rect">
            <a:avLst/>
          </a:prstGeom>
        </p:spPr>
      </p:pic>
      <p:grpSp>
        <p:nvGrpSpPr>
          <p:cNvPr id="13" name="StempelA" hidden="1">
            <a:extLst>
              <a:ext uri="{FF2B5EF4-FFF2-40B4-BE49-F238E27FC236}">
                <a16:creationId xmlns:a16="http://schemas.microsoft.com/office/drawing/2014/main" id="{47989CFB-8F57-542C-E53D-BBD8E1037A33}"/>
              </a:ext>
            </a:extLst>
          </p:cNvPr>
          <p:cNvGrpSpPr/>
          <p:nvPr/>
        </p:nvGrpSpPr>
        <p:grpSpPr>
          <a:xfrm>
            <a:off x="11372998" y="6014647"/>
            <a:ext cx="525873" cy="277303"/>
            <a:chOff x="1270000" y="1270000"/>
            <a:chExt cx="554639" cy="292388"/>
          </a:xfrm>
        </p:grpSpPr>
        <p:sp>
          <p:nvSpPr>
            <p:cNvPr id="10" name="Textfeld 9" hidden="1">
              <a:extLst>
                <a:ext uri="{FF2B5EF4-FFF2-40B4-BE49-F238E27FC236}">
                  <a16:creationId xmlns:a16="http://schemas.microsoft.com/office/drawing/2014/main" id="{CBAB4AB0-6B08-C1EB-92FF-828A78CE40AC}"/>
                </a:ext>
              </a:extLst>
            </p:cNvPr>
            <p:cNvSpPr txBox="1"/>
            <p:nvPr userDrawn="1"/>
          </p:nvSpPr>
          <p:spPr>
            <a:xfrm>
              <a:off x="1270000" y="1270000"/>
              <a:ext cx="554639" cy="292388"/>
            </a:xfrm>
            <a:prstGeom prst="rect">
              <a:avLst/>
            </a:prstGeom>
            <a:noFill/>
            <a:ln cmpd="sng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88900" tIns="38100" rIns="76200" bIns="38100" rtlCol="0" anchor="t" anchorCtr="0">
              <a:noAutofit/>
            </a:bodyPr>
            <a:lstStyle/>
            <a:p>
              <a:pPr marL="0" indent="-270920" algn="l" defTabSz="26947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CB4"/>
                </a:buClr>
                <a:buFont typeface="Frutiger for ZKB Light" panose="020B0303030504020204" pitchFamily="34" charset="0"/>
                <a:buNone/>
              </a:pPr>
              <a:r>
                <a:rPr lang="de-CH" sz="1327" b="0" i="0" u="none" dirty="0" err="1">
                  <a:solidFill>
                    <a:srgbClr val="003CB4"/>
                  </a:solidFill>
                  <a:latin typeface="Frutiger for ZKB Light" panose="020B0303030504020204" pitchFamily="34" charset="0"/>
                </a:rPr>
                <a:t>Draft</a:t>
              </a:r>
              <a:endParaRPr lang="de-CH" sz="1327" b="0" i="0" u="none" dirty="0">
                <a:solidFill>
                  <a:srgbClr val="003CB4"/>
                </a:solidFill>
                <a:latin typeface="Frutiger for ZKB Light" panose="020B0303030504020204" pitchFamily="34" charset="0"/>
              </a:endParaRPr>
            </a:p>
          </p:txBody>
        </p:sp>
        <p:cxnSp>
          <p:nvCxnSpPr>
            <p:cNvPr id="11" name="Gerader Verbinder 10" hidden="1">
              <a:extLst>
                <a:ext uri="{FF2B5EF4-FFF2-40B4-BE49-F238E27FC236}">
                  <a16:creationId xmlns:a16="http://schemas.microsoft.com/office/drawing/2014/main" id="{4331080B-FDAA-0C3C-7A52-E65FDF686F48}"/>
                </a:ext>
              </a:extLst>
            </p:cNvPr>
            <p:cNvCxnSpPr/>
            <p:nvPr userDrawn="1"/>
          </p:nvCxnSpPr>
          <p:spPr>
            <a:xfrm>
              <a:off x="1270000" y="1270000"/>
              <a:ext cx="554639" cy="0"/>
            </a:xfrm>
            <a:prstGeom prst="line">
              <a:avLst/>
            </a:prstGeom>
            <a:ln w="6350" cap="flat" cmpd="sng" algn="ctr">
              <a:solidFill>
                <a:srgbClr val="003CB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 hidden="1">
              <a:extLst>
                <a:ext uri="{FF2B5EF4-FFF2-40B4-BE49-F238E27FC236}">
                  <a16:creationId xmlns:a16="http://schemas.microsoft.com/office/drawing/2014/main" id="{9DA73A87-5B65-770F-E3F0-159D53605820}"/>
                </a:ext>
              </a:extLst>
            </p:cNvPr>
            <p:cNvCxnSpPr/>
            <p:nvPr userDrawn="1"/>
          </p:nvCxnSpPr>
          <p:spPr>
            <a:xfrm>
              <a:off x="1270000" y="1562388"/>
              <a:ext cx="554639" cy="0"/>
            </a:xfrm>
            <a:prstGeom prst="line">
              <a:avLst/>
            </a:prstGeom>
            <a:ln w="6350" cap="flat" cmpd="sng" algn="ctr">
              <a:solidFill>
                <a:srgbClr val="003CB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6720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folie blau">
    <p:bg>
      <p:bgPr>
        <a:solidFill>
          <a:srgbClr val="003C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B0C62D8-2754-36CE-3A44-1EC34AB07B2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36380" y="1787951"/>
            <a:ext cx="5662490" cy="4503999"/>
          </a:xfrm>
          <a:prstGeom prst="rect">
            <a:avLst/>
          </a:prstGeom>
        </p:spPr>
        <p:txBody>
          <a:bodyPr wrap="square" lIns="0" tIns="0" rIns="0" bIns="0" anchor="ctr" anchorCtr="1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FFFFFF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 dirty="0"/>
              <a:t>Optionaler Platzhalter für Illustration</a:t>
            </a:r>
            <a:br>
              <a:rPr lang="de-CH" dirty="0"/>
            </a:br>
            <a:r>
              <a:rPr lang="de-CH" dirty="0"/>
              <a:t>(kein Foto / kein Piktogramm)</a:t>
            </a: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E6DA27-7F75-0E6D-32E9-9C33C135A8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56" y="1787951"/>
            <a:ext cx="8616535" cy="450399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689" b="1" i="0" u="none">
                <a:solidFill>
                  <a:srgbClr val="FFFFFF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/>
              <a:t>Präsentationstitel</a:t>
            </a:r>
            <a:br>
              <a:rPr lang="de-CH"/>
            </a:br>
            <a:r>
              <a:rPr lang="de-CH"/>
              <a:t>(max. dreizeilig)</a:t>
            </a:r>
            <a:endParaRPr lang="de-CH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4C166FC1-C61C-98E9-74C0-3798D4A0DF9D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89956" y="272970"/>
            <a:ext cx="8616535" cy="232706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17" b="1" i="0" u="none">
                <a:solidFill>
                  <a:srgbClr val="FFFFFF"/>
                </a:solidFill>
                <a:latin typeface="Frutiger for ZKB Light" panose="020B0303030504020204" pitchFamily="34" charset="0"/>
              </a:defRPr>
            </a:lvl1pPr>
            <a:lvl2pPr marL="433471" indent="0" algn="ctr">
              <a:buNone/>
            </a:lvl2pPr>
            <a:lvl3pPr marL="866943" indent="0" algn="ctr">
              <a:buNone/>
            </a:lvl3pPr>
            <a:lvl4pPr marL="1300414" indent="0" algn="ctr">
              <a:buNone/>
            </a:lvl4pPr>
            <a:lvl5pPr marL="1733885" indent="0" algn="ctr">
              <a:buNone/>
            </a:lvl5pPr>
            <a:lvl6pPr marL="2167357" indent="0" algn="ctr">
              <a:buNone/>
            </a:lvl6pPr>
            <a:lvl7pPr marL="2600828" indent="0" algn="ctr">
              <a:buNone/>
            </a:lvl7pPr>
            <a:lvl8pPr marL="3034299" indent="0" algn="ctr">
              <a:buNone/>
            </a:lvl8pPr>
            <a:lvl9pPr marL="3467771" indent="0" algn="ctr">
              <a:buNone/>
            </a:lvl9pPr>
          </a:lstStyle>
          <a:p>
            <a:r>
              <a:rPr lang="de-CH"/>
              <a:t>Titel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0D7C4B6-B00C-9701-B21D-9B5B3CFBC6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9956" y="525467"/>
            <a:ext cx="8616535" cy="23270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 i="0" u="none">
                <a:solidFill>
                  <a:srgbClr val="FFFFFF"/>
                </a:solidFill>
                <a:latin typeface="Frutiger for ZKB Light" panose="020B0303030504020204" pitchFamily="34" charset="0"/>
              </a:defRPr>
            </a:lvl1pPr>
          </a:lstStyle>
          <a:p>
            <a:pPr lvl="0"/>
            <a:r>
              <a:rPr lang="de-CH"/>
              <a:t>Referenz, Abteilung, Datum</a:t>
            </a:r>
            <a:endParaRPr lang="de-CH" dirty="0"/>
          </a:p>
        </p:txBody>
      </p:sp>
      <p:pic>
        <p:nvPicPr>
          <p:cNvPr id="9" name="ZKB_LOGO">
            <a:extLst>
              <a:ext uri="{FF2B5EF4-FFF2-40B4-BE49-F238E27FC236}">
                <a16:creationId xmlns:a16="http://schemas.microsoft.com/office/drawing/2014/main" id="{4F7BC494-1A51-0A0E-7E73-F13A6A990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8873" y="296854"/>
            <a:ext cx="1900004" cy="443954"/>
          </a:xfrm>
          <a:prstGeom prst="rect">
            <a:avLst/>
          </a:prstGeom>
        </p:spPr>
      </p:pic>
      <p:grpSp>
        <p:nvGrpSpPr>
          <p:cNvPr id="13" name="StempelA" hidden="1">
            <a:extLst>
              <a:ext uri="{FF2B5EF4-FFF2-40B4-BE49-F238E27FC236}">
                <a16:creationId xmlns:a16="http://schemas.microsoft.com/office/drawing/2014/main" id="{2B86802D-265E-A469-4B29-08405E95749B}"/>
              </a:ext>
            </a:extLst>
          </p:cNvPr>
          <p:cNvGrpSpPr/>
          <p:nvPr/>
        </p:nvGrpSpPr>
        <p:grpSpPr>
          <a:xfrm>
            <a:off x="11372998" y="6014647"/>
            <a:ext cx="525873" cy="277303"/>
            <a:chOff x="1270000" y="1270000"/>
            <a:chExt cx="554639" cy="292388"/>
          </a:xfrm>
        </p:grpSpPr>
        <p:sp>
          <p:nvSpPr>
            <p:cNvPr id="10" name="Textfeld 9" hidden="1">
              <a:extLst>
                <a:ext uri="{FF2B5EF4-FFF2-40B4-BE49-F238E27FC236}">
                  <a16:creationId xmlns:a16="http://schemas.microsoft.com/office/drawing/2014/main" id="{01445F96-E2E8-479D-9B04-7C5A3EC5D7AC}"/>
                </a:ext>
              </a:extLst>
            </p:cNvPr>
            <p:cNvSpPr txBox="1"/>
            <p:nvPr userDrawn="1"/>
          </p:nvSpPr>
          <p:spPr>
            <a:xfrm>
              <a:off x="1270000" y="1270000"/>
              <a:ext cx="554639" cy="292388"/>
            </a:xfrm>
            <a:prstGeom prst="rect">
              <a:avLst/>
            </a:prstGeom>
            <a:noFill/>
            <a:ln cmpd="sng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88900" tIns="38100" rIns="76200" bIns="38100" rtlCol="0" anchor="t" anchorCtr="0">
              <a:noAutofit/>
            </a:bodyPr>
            <a:lstStyle/>
            <a:p>
              <a:pPr marL="0" indent="-270920" algn="l" defTabSz="26947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CB4"/>
                </a:buClr>
                <a:buFont typeface="Frutiger for ZKB Light" panose="020B0303030504020204" pitchFamily="34" charset="0"/>
                <a:buNone/>
              </a:pPr>
              <a:r>
                <a:rPr lang="de-CH" sz="1327" b="0" i="0" u="none" dirty="0" err="1">
                  <a:solidFill>
                    <a:srgbClr val="FFFFFF"/>
                  </a:solidFill>
                  <a:latin typeface="Frutiger for ZKB Light" panose="020B0303030504020204" pitchFamily="34" charset="0"/>
                </a:rPr>
                <a:t>Draft</a:t>
              </a:r>
              <a:endParaRPr lang="de-CH" sz="1327" b="0" i="0" u="none" dirty="0">
                <a:solidFill>
                  <a:srgbClr val="FFFFFF"/>
                </a:solidFill>
                <a:latin typeface="Frutiger for ZKB Light" panose="020B0303030504020204" pitchFamily="34" charset="0"/>
              </a:endParaRPr>
            </a:p>
          </p:txBody>
        </p:sp>
        <p:cxnSp>
          <p:nvCxnSpPr>
            <p:cNvPr id="11" name="Gerader Verbinder 10" hidden="1">
              <a:extLst>
                <a:ext uri="{FF2B5EF4-FFF2-40B4-BE49-F238E27FC236}">
                  <a16:creationId xmlns:a16="http://schemas.microsoft.com/office/drawing/2014/main" id="{4E011ECD-B452-095B-B5BF-2C5060620252}"/>
                </a:ext>
              </a:extLst>
            </p:cNvPr>
            <p:cNvCxnSpPr/>
            <p:nvPr userDrawn="1"/>
          </p:nvCxnSpPr>
          <p:spPr>
            <a:xfrm>
              <a:off x="1270000" y="1270000"/>
              <a:ext cx="554639" cy="0"/>
            </a:xfrm>
            <a:prstGeom prst="line">
              <a:avLst/>
            </a:prstGeom>
            <a:ln w="6350" cap="flat" cmpd="sng" algn="ctr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 hidden="1">
              <a:extLst>
                <a:ext uri="{FF2B5EF4-FFF2-40B4-BE49-F238E27FC236}">
                  <a16:creationId xmlns:a16="http://schemas.microsoft.com/office/drawing/2014/main" id="{73ED4EFE-8DE7-E1C4-9C47-0EA45E86A039}"/>
                </a:ext>
              </a:extLst>
            </p:cNvPr>
            <p:cNvCxnSpPr/>
            <p:nvPr userDrawn="1"/>
          </p:nvCxnSpPr>
          <p:spPr>
            <a:xfrm>
              <a:off x="1270000" y="1562388"/>
              <a:ext cx="554639" cy="0"/>
            </a:xfrm>
            <a:prstGeom prst="line">
              <a:avLst/>
            </a:prstGeom>
            <a:ln w="6350" cap="flat" cmpd="sng" algn="ctr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797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0A4AE7-72D4-F30F-AB0F-4EA3B9EA6E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55" y="272970"/>
            <a:ext cx="9653525" cy="81890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2655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/>
              <a:t>Agenda</a:t>
            </a:r>
            <a:endParaRPr lang="de-CH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F2EFDAA-C170-A142-FCF2-9C9F638B97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89956" y="6448909"/>
            <a:ext cx="289946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AE186C-2DB2-92A1-3D70-E6BA1B57D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9901" y="6448909"/>
            <a:ext cx="9363578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98CF490-3399-447A-4FA8-C3B2DB430BEA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289955" y="1787951"/>
            <a:ext cx="9653525" cy="450399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2694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96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96" b="0">
                <a:solidFill>
                  <a:srgbClr val="003CB4"/>
                </a:solidFill>
                <a:latin typeface="Frutiger for ZKB Light" panose="020B0303030504020204" pitchFamily="34" charset="0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96" b="0">
                <a:solidFill>
                  <a:srgbClr val="003CB4"/>
                </a:solidFill>
                <a:latin typeface="Frutiger for ZKB Light" panose="020B0303030504020204" pitchFamily="34" charset="0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96" b="0">
                <a:solidFill>
                  <a:srgbClr val="003CB4"/>
                </a:solidFill>
                <a:latin typeface="Frutiger for ZKB Light" panose="020B0303030504020204" pitchFamily="34" charset="0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96" b="0">
                <a:solidFill>
                  <a:srgbClr val="003CB4"/>
                </a:solidFill>
                <a:latin typeface="Frutiger for ZKB Light" panose="020B0303030504020204" pitchFamily="34" charset="0"/>
              </a:defRPr>
            </a:lvl5pPr>
          </a:lstStyle>
          <a:p>
            <a:pPr lvl="0"/>
            <a:r>
              <a:rPr lang="de-CH" dirty="0" err="1"/>
              <a:t>Agendapunkt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20794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Kapitel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A29E3-B721-FC95-7A07-EAA782354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55" y="1787951"/>
            <a:ext cx="9653525" cy="4503999"/>
          </a:xfrm>
          <a:prstGeom prst="rect">
            <a:avLst/>
          </a:prstGeom>
        </p:spPr>
        <p:txBody>
          <a:bodyPr/>
          <a:lstStyle>
            <a:lvl1pPr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551" b="1" i="0" u="none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/>
              <a:t>Kapiteltrennfolie (max. dreizeilig)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4657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Kapiteltrennfolie blau">
    <p:bg>
      <p:bgPr>
        <a:solidFill>
          <a:srgbClr val="003C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7ECD89-CCA8-53F1-CF12-910AC700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55" y="1787951"/>
            <a:ext cx="9653525" cy="4503999"/>
          </a:xfrm>
          <a:prstGeom prst="rect">
            <a:avLst/>
          </a:prstGeom>
        </p:spPr>
        <p:txBody>
          <a:bodyPr/>
          <a:lstStyle>
            <a:lvl1pPr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551" b="1" i="0" u="none">
                <a:solidFill>
                  <a:srgbClr val="FFFFFF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/>
              <a:t>Kapiteltrennfolie (max. dreizeilig)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903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18C6BE-1711-7682-BB40-A893DF458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55" y="272970"/>
            <a:ext cx="9653525" cy="81890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2655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/>
              <a:t>Titel (max. zweizeilig)</a:t>
            </a:r>
            <a:endParaRPr lang="de-CH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6B67E3-20B5-CE26-92DC-956132316B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89956" y="6448909"/>
            <a:ext cx="289946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BB3480-9C5E-7A52-1F6C-74993A105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9901" y="6448909"/>
            <a:ext cx="9363578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1FB206-7E65-95A5-4FE0-46039EB918FE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89955" y="1787951"/>
            <a:ext cx="9653525" cy="450399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2694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1822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4A75C-F916-4BBB-C762-C7B82E3D6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55" y="272970"/>
            <a:ext cx="9653525" cy="81890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2655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/>
              <a:t>Titel (max. zweizeilig)</a:t>
            </a:r>
            <a:endParaRPr lang="de-CH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35A555B-E14C-1089-F1E0-19263815DF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89956" y="6448909"/>
            <a:ext cx="289946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BAC495-E2B9-11BA-4B37-AE93E7D2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9901" y="6448909"/>
            <a:ext cx="9363578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BA0856B-745A-C4FD-017F-283D91F7390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89955" y="1787951"/>
            <a:ext cx="5668012" cy="450399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2694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5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2814876-CE70-86F0-D8E3-B9AB5CC210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30858" y="1787951"/>
            <a:ext cx="5668012" cy="450399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2694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5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44233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 Spalten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2250C-4FC6-E157-1E58-C36235997F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55" y="272970"/>
            <a:ext cx="9653525" cy="81890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2655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/>
              <a:t>Titel (max. zweizeilig)</a:t>
            </a:r>
            <a:endParaRPr lang="de-CH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8CAAB6A-0383-42BA-C3C6-3ACEB23AA4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89956" y="6448909"/>
            <a:ext cx="289946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F3EC20-05C3-76EB-FF1E-B5346B867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9901" y="6448909"/>
            <a:ext cx="9363578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91030FD-48D8-BCF6-7B28-C54E16A06BE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89955" y="2402133"/>
            <a:ext cx="5668012" cy="388981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2694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5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168B6A3-25D0-3CE9-E422-F5B8A297165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30858" y="2402133"/>
            <a:ext cx="5668012" cy="388981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2694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5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36221A3-5F93-2D83-D956-206FC82925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9955" y="1787950"/>
            <a:ext cx="5668012" cy="61418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96" b="1" i="0" u="none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pPr lvl="0"/>
            <a:r>
              <a:rPr lang="de-CH"/>
              <a:t>Untertitel</a:t>
            </a:r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C991335-357B-ACA8-4198-AD27EBDBF0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0858" y="1787950"/>
            <a:ext cx="5668012" cy="61418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96" b="1" i="0" u="none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pPr lvl="0"/>
            <a:r>
              <a:rPr lang="de-CH"/>
              <a:t>Untertitel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75244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Relationship Id="rId27" Type="http://schemas.openxmlformats.org/officeDocument/2006/relationships/image" Target="../media/image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DB6EDB5-D8D6-24D3-CC32-C570F3C69817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945293668"/>
              </p:ext>
            </p:extLst>
          </p:nvPr>
        </p:nvGraphicFramePr>
        <p:xfrm>
          <a:off x="1505" y="1506"/>
          <a:ext cx="1506" cy="1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2" imgW="272" imgH="272" progId="TCLayout.ActiveDocument.1">
                  <p:embed/>
                </p:oleObj>
              </mc:Choice>
              <mc:Fallback>
                <p:oleObj name="think-cell Folie" r:id="rId22" imgW="272" imgH="27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DB6EDB5-D8D6-24D3-CC32-C570F3C69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05" y="1506"/>
                        <a:ext cx="1506" cy="1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F99523-94D4-C41A-C338-AD631B94D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272970"/>
            <a:ext cx="9653525" cy="81890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de-CH"/>
              <a:t>Titel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65C983-545D-FCDD-8BD3-42D3B6812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955" y="1787951"/>
            <a:ext cx="9653525" cy="4503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A0C85D-F4E4-ABC2-D7CE-74CA5B999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9956" y="6448909"/>
            <a:ext cx="289946" cy="18084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84E349-5505-AAC9-EA85-E967E1FC0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900" y="6448909"/>
            <a:ext cx="9363578" cy="18084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ZKB_LOGO">
            <a:extLst>
              <a:ext uri="{FF2B5EF4-FFF2-40B4-BE49-F238E27FC236}">
                <a16:creationId xmlns:a16="http://schemas.microsoft.com/office/drawing/2014/main" id="{ADEF1D20-4F7E-F39F-3C64-71F2D9E9753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670869" y="335411"/>
            <a:ext cx="1228010" cy="287341"/>
          </a:xfrm>
          <a:prstGeom prst="rect">
            <a:avLst/>
          </a:prstGeom>
        </p:spPr>
      </p:pic>
      <p:grpSp>
        <p:nvGrpSpPr>
          <p:cNvPr id="15" name="StempelA" hidden="1">
            <a:extLst>
              <a:ext uri="{FF2B5EF4-FFF2-40B4-BE49-F238E27FC236}">
                <a16:creationId xmlns:a16="http://schemas.microsoft.com/office/drawing/2014/main" id="{992BA247-688D-C336-92F9-9E2FD8A76CED}"/>
              </a:ext>
            </a:extLst>
          </p:cNvPr>
          <p:cNvGrpSpPr/>
          <p:nvPr/>
        </p:nvGrpSpPr>
        <p:grpSpPr>
          <a:xfrm>
            <a:off x="11372998" y="814576"/>
            <a:ext cx="525873" cy="277303"/>
            <a:chOff x="1270000" y="1270000"/>
            <a:chExt cx="554639" cy="292388"/>
          </a:xfrm>
        </p:grpSpPr>
        <p:sp>
          <p:nvSpPr>
            <p:cNvPr id="12" name="Textfeld 11" hidden="1">
              <a:extLst>
                <a:ext uri="{FF2B5EF4-FFF2-40B4-BE49-F238E27FC236}">
                  <a16:creationId xmlns:a16="http://schemas.microsoft.com/office/drawing/2014/main" id="{E129D4B2-5081-4106-6DC1-9FBB67728425}"/>
                </a:ext>
              </a:extLst>
            </p:cNvPr>
            <p:cNvSpPr txBox="1"/>
            <p:nvPr userDrawn="1"/>
          </p:nvSpPr>
          <p:spPr>
            <a:xfrm>
              <a:off x="1270000" y="1270000"/>
              <a:ext cx="554639" cy="292388"/>
            </a:xfrm>
            <a:prstGeom prst="rect">
              <a:avLst/>
            </a:prstGeom>
            <a:noFill/>
            <a:ln cmpd="sng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88900" tIns="38100" rIns="76200" bIns="38100" rtlCol="0" anchor="t" anchorCtr="0">
              <a:noAutofit/>
            </a:bodyPr>
            <a:lstStyle/>
            <a:p>
              <a:pPr marL="0" indent="-270920" algn="l" defTabSz="26947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CB4"/>
                </a:buClr>
                <a:buFont typeface="Frutiger for ZKB Light" panose="020B0303030504020204" pitchFamily="34" charset="0"/>
                <a:buNone/>
              </a:pPr>
              <a:r>
                <a:rPr lang="de-CH" sz="1327" b="0" i="0" u="none" dirty="0" err="1">
                  <a:solidFill>
                    <a:srgbClr val="003CB4"/>
                  </a:solidFill>
                  <a:latin typeface="Frutiger for ZKB Light" panose="020B0303030504020204" pitchFamily="34" charset="0"/>
                </a:rPr>
                <a:t>Draft</a:t>
              </a:r>
              <a:endParaRPr lang="de-CH" sz="1327" b="0" i="0" u="none" dirty="0">
                <a:solidFill>
                  <a:srgbClr val="003CB4"/>
                </a:solidFill>
                <a:latin typeface="Frutiger for ZKB Light" panose="020B0303030504020204" pitchFamily="34" charset="0"/>
              </a:endParaRPr>
            </a:p>
          </p:txBody>
        </p:sp>
        <p:cxnSp>
          <p:nvCxnSpPr>
            <p:cNvPr id="13" name="Gerader Verbinder 12" hidden="1">
              <a:extLst>
                <a:ext uri="{FF2B5EF4-FFF2-40B4-BE49-F238E27FC236}">
                  <a16:creationId xmlns:a16="http://schemas.microsoft.com/office/drawing/2014/main" id="{AB33BA5E-7AA6-98CB-400F-F566060C541F}"/>
                </a:ext>
              </a:extLst>
            </p:cNvPr>
            <p:cNvCxnSpPr/>
            <p:nvPr userDrawn="1"/>
          </p:nvCxnSpPr>
          <p:spPr>
            <a:xfrm>
              <a:off x="1270000" y="1270000"/>
              <a:ext cx="554639" cy="0"/>
            </a:xfrm>
            <a:prstGeom prst="line">
              <a:avLst/>
            </a:prstGeom>
            <a:ln w="6350" cap="flat" cmpd="sng" algn="ctr">
              <a:solidFill>
                <a:srgbClr val="003CB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 hidden="1">
              <a:extLst>
                <a:ext uri="{FF2B5EF4-FFF2-40B4-BE49-F238E27FC236}">
                  <a16:creationId xmlns:a16="http://schemas.microsoft.com/office/drawing/2014/main" id="{4A58B5D9-850F-B0ED-052E-5600E197CE88}"/>
                </a:ext>
              </a:extLst>
            </p:cNvPr>
            <p:cNvCxnSpPr/>
            <p:nvPr userDrawn="1"/>
          </p:nvCxnSpPr>
          <p:spPr>
            <a:xfrm>
              <a:off x="1270000" y="1562388"/>
              <a:ext cx="554639" cy="0"/>
            </a:xfrm>
            <a:prstGeom prst="line">
              <a:avLst/>
            </a:prstGeom>
            <a:ln w="6350" cap="flat" cmpd="sng" algn="ctr">
              <a:solidFill>
                <a:srgbClr val="003CB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SWCSticker" hidden="1">
            <a:extLst>
              <a:ext uri="{FF2B5EF4-FFF2-40B4-BE49-F238E27FC236}">
                <a16:creationId xmlns:a16="http://schemas.microsoft.com/office/drawing/2014/main" id="{2C672620-4A76-8731-BBE2-469DDF19005A}"/>
              </a:ext>
            </a:extLst>
          </p:cNvPr>
          <p:cNvGrpSpPr/>
          <p:nvPr/>
        </p:nvGrpSpPr>
        <p:grpSpPr>
          <a:xfrm>
            <a:off x="0" y="1194243"/>
            <a:ext cx="1347400" cy="409454"/>
            <a:chOff x="0" y="1259207"/>
            <a:chExt cx="1421105" cy="431728"/>
          </a:xfrm>
        </p:grpSpPr>
        <p:sp>
          <p:nvSpPr>
            <p:cNvPr id="16" name="Rechteck 15" hidden="1">
              <a:extLst>
                <a:ext uri="{FF2B5EF4-FFF2-40B4-BE49-F238E27FC236}">
                  <a16:creationId xmlns:a16="http://schemas.microsoft.com/office/drawing/2014/main" id="{71D5CC40-6A99-2BEB-C9D9-86A676FACFE9}"/>
                </a:ext>
              </a:extLst>
            </p:cNvPr>
            <p:cNvSpPr/>
            <p:nvPr userDrawn="1"/>
          </p:nvSpPr>
          <p:spPr>
            <a:xfrm>
              <a:off x="0" y="1259207"/>
              <a:ext cx="1421105" cy="431728"/>
            </a:xfrm>
            <a:prstGeom prst="rect">
              <a:avLst/>
            </a:prstGeom>
            <a:solidFill>
              <a:srgbClr val="003CB4"/>
            </a:solid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/>
              <a:endParaRPr lang="de-CH" sz="1707" dirty="0"/>
            </a:p>
          </p:txBody>
        </p:sp>
        <p:pic>
          <p:nvPicPr>
            <p:cNvPr id="24" name="Grafik 23" hidden="1">
              <a:extLst>
                <a:ext uri="{FF2B5EF4-FFF2-40B4-BE49-F238E27FC236}">
                  <a16:creationId xmlns:a16="http://schemas.microsoft.com/office/drawing/2014/main" id="{52E9DDC8-6100-3428-E20E-78297747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05816" y="1371989"/>
              <a:ext cx="1025354" cy="155796"/>
            </a:xfrm>
            <a:prstGeom prst="rect">
              <a:avLst/>
            </a:prstGeom>
          </p:spPr>
        </p:pic>
      </p:grpSp>
      <p:sp>
        <p:nvSpPr>
          <p:cNvPr id="29" name="Endorsement">
            <a:extLst>
              <a:ext uri="{FF2B5EF4-FFF2-40B4-BE49-F238E27FC236}">
                <a16:creationId xmlns:a16="http://schemas.microsoft.com/office/drawing/2014/main" id="{4CC185EA-4073-1A91-AE26-CF73CAE099FD}"/>
              </a:ext>
            </a:extLst>
          </p:cNvPr>
          <p:cNvSpPr txBox="1"/>
          <p:nvPr/>
        </p:nvSpPr>
        <p:spPr>
          <a:xfrm>
            <a:off x="8828846" y="6448909"/>
            <a:ext cx="3070024" cy="180842"/>
          </a:xfrm>
          <a:prstGeom prst="rect">
            <a:avLst/>
          </a:prstGeom>
          <a:noFill/>
          <a:ln cmpd="sng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cmpd="sng">
                <a:solidFill>
                  <a:schemeClr val="tx1"/>
                </a:solidFill>
                <a:prstDash val="solid"/>
              </a14:hiddenLine>
            </a:ext>
          </a:extLst>
        </p:spPr>
        <p:txBody>
          <a:bodyPr vert="horz" wrap="none" lIns="0" tIns="0" rIns="0" bIns="0" rtlCol="0" anchor="ctr" anchorCtr="0">
            <a:noAutofit/>
          </a:bodyPr>
          <a:lstStyle/>
          <a:p>
            <a:pPr marL="0" indent="-270920" algn="r" defTabSz="2694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B4"/>
              </a:buClr>
              <a:buFont typeface="Frutiger for ZKB Light" panose="020B0303030504020204" pitchFamily="34" charset="0"/>
              <a:buNone/>
            </a:pPr>
            <a:endParaRPr lang="de-CH" sz="1043" b="0" i="0" u="none" dirty="0">
              <a:solidFill>
                <a:srgbClr val="003CB4"/>
              </a:solidFill>
              <a:latin typeface="Frutiger for ZKB Light" panose="020B0303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67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marL="0" indent="0" algn="l" defTabSz="16298" rtl="0" eaLnBrk="1" latinLnBrk="0" hangingPunct="1">
        <a:lnSpc>
          <a:spcPct val="95000"/>
        </a:lnSpc>
        <a:spcBef>
          <a:spcPts val="0"/>
        </a:spcBef>
        <a:spcAft>
          <a:spcPts val="0"/>
        </a:spcAft>
        <a:buNone/>
        <a:defRPr sz="2655" b="1" i="0" u="none" kern="1200">
          <a:solidFill>
            <a:srgbClr val="003CB4"/>
          </a:solidFill>
          <a:latin typeface="Frutiger for ZKB Light" panose="020B0303030504020204" pitchFamily="34" charset="0"/>
          <a:ea typeface="+mj-ea"/>
          <a:cs typeface="+mj-cs"/>
        </a:defRPr>
      </a:lvl1pPr>
    </p:titleStyle>
    <p:bodyStyle>
      <a:lvl1pPr marL="0" indent="0" algn="l" defTabSz="26947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003CB4"/>
        </a:buClr>
        <a:buFont typeface="Frutiger for ZKB Light" panose="020B0303030504020204" pitchFamily="34" charset="0"/>
        <a:buNone/>
        <a:defRPr sz="1517" b="0" i="0" u="none" kern="1200">
          <a:solidFill>
            <a:srgbClr val="003CB4"/>
          </a:solidFill>
          <a:latin typeface="Frutiger for ZKB Light" panose="020B0303030504020204" pitchFamily="34" charset="0"/>
          <a:ea typeface="+mn-ea"/>
          <a:cs typeface="Aharoni" panose="020B0604020202020204" pitchFamily="2" charset="-79"/>
        </a:defRPr>
      </a:lvl1pPr>
      <a:lvl2pPr marL="269470" indent="-269470" algn="l" defTabSz="26947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003CB4"/>
        </a:buClr>
        <a:buFont typeface="Frutiger for ZKB Light" panose="020B0303030504020204" pitchFamily="34" charset="0"/>
        <a:buChar char="–"/>
        <a:defRPr sz="1517" b="0" i="0" u="none" kern="1200">
          <a:solidFill>
            <a:srgbClr val="003CB4"/>
          </a:solidFill>
          <a:latin typeface="Frutiger for ZKB Light" panose="020B0303030504020204" pitchFamily="34" charset="0"/>
          <a:ea typeface="+mn-ea"/>
          <a:cs typeface="Aharoni" panose="020B0604020202020204" pitchFamily="2" charset="-79"/>
        </a:defRPr>
      </a:lvl2pPr>
      <a:lvl3pPr marL="538940" indent="-269470" algn="l" defTabSz="26947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003CB4"/>
        </a:buClr>
        <a:buFont typeface="Frutiger for ZKB Light" panose="020B0303030504020204" pitchFamily="34" charset="0"/>
        <a:buChar char="–"/>
        <a:defRPr sz="1517" b="0" i="0" u="none" kern="1200">
          <a:solidFill>
            <a:srgbClr val="003CB4"/>
          </a:solidFill>
          <a:latin typeface="Frutiger for ZKB Light" panose="020B0303030504020204" pitchFamily="34" charset="0"/>
          <a:ea typeface="+mn-ea"/>
          <a:cs typeface="Aharoni" panose="020B0604020202020204" pitchFamily="2" charset="-79"/>
        </a:defRPr>
      </a:lvl3pPr>
      <a:lvl4pPr marL="808410" indent="-269470" algn="l" defTabSz="26947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003CB4"/>
        </a:buClr>
        <a:buFont typeface="Frutiger for ZKB Light" panose="020B0303030504020204" pitchFamily="34" charset="0"/>
        <a:buChar char="–"/>
        <a:defRPr sz="1517" b="0" i="0" u="none" kern="1200">
          <a:solidFill>
            <a:srgbClr val="003CB4"/>
          </a:solidFill>
          <a:latin typeface="Frutiger for ZKB Light" panose="020B0303030504020204" pitchFamily="34" charset="0"/>
          <a:ea typeface="+mn-ea"/>
          <a:cs typeface="Aharoni" panose="020B0604020202020204" pitchFamily="2" charset="-79"/>
        </a:defRPr>
      </a:lvl4pPr>
      <a:lvl5pPr marL="1077880" indent="-269470" algn="l" defTabSz="26947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003CB4"/>
        </a:buClr>
        <a:buFont typeface="Frutiger for ZKB Light" panose="020B0303030504020204" pitchFamily="34" charset="0"/>
        <a:buChar char="–"/>
        <a:defRPr sz="1517" b="0" i="0" u="none" kern="1200">
          <a:solidFill>
            <a:srgbClr val="003CB4"/>
          </a:solidFill>
          <a:latin typeface="Frutiger for ZKB Light" panose="020B0303030504020204" pitchFamily="34" charset="0"/>
          <a:ea typeface="+mn-ea"/>
          <a:cs typeface="Aharoni" panose="020B0604020202020204" pitchFamily="2" charset="-79"/>
        </a:defRPr>
      </a:lvl5pPr>
      <a:lvl6pPr marL="44820" indent="-4074" algn="l" defTabSz="16298" rtl="0" eaLnBrk="1" latinLnBrk="0" hangingPunct="1">
        <a:lnSpc>
          <a:spcPct val="90000"/>
        </a:lnSpc>
        <a:spcBef>
          <a:spcPts val="9"/>
        </a:spcBef>
        <a:buFont typeface="Arial" panose="020B0604020202020204" pitchFamily="34" charset="0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6pPr>
      <a:lvl7pPr marL="52970" indent="-4074" algn="l" defTabSz="16298" rtl="0" eaLnBrk="1" latinLnBrk="0" hangingPunct="1">
        <a:lnSpc>
          <a:spcPct val="90000"/>
        </a:lnSpc>
        <a:spcBef>
          <a:spcPts val="9"/>
        </a:spcBef>
        <a:buFont typeface="Arial" panose="020B0604020202020204" pitchFamily="34" charset="0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7pPr>
      <a:lvl8pPr marL="61118" indent="-4074" algn="l" defTabSz="16298" rtl="0" eaLnBrk="1" latinLnBrk="0" hangingPunct="1">
        <a:lnSpc>
          <a:spcPct val="90000"/>
        </a:lnSpc>
        <a:spcBef>
          <a:spcPts val="9"/>
        </a:spcBef>
        <a:buFont typeface="Arial" panose="020B0604020202020204" pitchFamily="34" charset="0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69268" indent="-4074" algn="l" defTabSz="16298" rtl="0" eaLnBrk="1" latinLnBrk="0" hangingPunct="1">
        <a:lnSpc>
          <a:spcPct val="90000"/>
        </a:lnSpc>
        <a:spcBef>
          <a:spcPts val="9"/>
        </a:spcBef>
        <a:buFont typeface="Arial" panose="020B0604020202020204" pitchFamily="34" charset="0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6298" rtl="0" eaLnBrk="1" latinLnBrk="0" hangingPunct="1">
        <a:defRPr sz="100" kern="1200">
          <a:solidFill>
            <a:schemeClr val="tx1"/>
          </a:solidFill>
          <a:latin typeface="+mn-lt"/>
          <a:ea typeface="+mn-ea"/>
          <a:cs typeface="+mn-cs"/>
        </a:defRPr>
      </a:lvl1pPr>
      <a:lvl2pPr marL="8149" algn="l" defTabSz="16298" rtl="0" eaLnBrk="1" latinLnBrk="0" hangingPunct="1">
        <a:defRPr sz="100" kern="1200">
          <a:solidFill>
            <a:schemeClr val="tx1"/>
          </a:solidFill>
          <a:latin typeface="+mn-lt"/>
          <a:ea typeface="+mn-ea"/>
          <a:cs typeface="+mn-cs"/>
        </a:defRPr>
      </a:lvl2pPr>
      <a:lvl3pPr marL="16298" algn="l" defTabSz="16298" rtl="0" eaLnBrk="1" latinLnBrk="0" hangingPunct="1">
        <a:defRPr sz="100" kern="1200">
          <a:solidFill>
            <a:schemeClr val="tx1"/>
          </a:solidFill>
          <a:latin typeface="+mn-lt"/>
          <a:ea typeface="+mn-ea"/>
          <a:cs typeface="+mn-cs"/>
        </a:defRPr>
      </a:lvl3pPr>
      <a:lvl4pPr marL="24448" algn="l" defTabSz="16298" rtl="0" eaLnBrk="1" latinLnBrk="0" hangingPunct="1">
        <a:defRPr sz="100" kern="1200">
          <a:solidFill>
            <a:schemeClr val="tx1"/>
          </a:solidFill>
          <a:latin typeface="+mn-lt"/>
          <a:ea typeface="+mn-ea"/>
          <a:cs typeface="+mn-cs"/>
        </a:defRPr>
      </a:lvl4pPr>
      <a:lvl5pPr marL="32597" algn="l" defTabSz="16298" rtl="0" eaLnBrk="1" latinLnBrk="0" hangingPunct="1">
        <a:defRPr sz="100" kern="1200">
          <a:solidFill>
            <a:schemeClr val="tx1"/>
          </a:solidFill>
          <a:latin typeface="+mn-lt"/>
          <a:ea typeface="+mn-ea"/>
          <a:cs typeface="+mn-cs"/>
        </a:defRPr>
      </a:lvl5pPr>
      <a:lvl6pPr marL="40746" algn="l" defTabSz="16298" rtl="0" eaLnBrk="1" latinLnBrk="0" hangingPunct="1">
        <a:defRPr sz="100" kern="1200">
          <a:solidFill>
            <a:schemeClr val="tx1"/>
          </a:solidFill>
          <a:latin typeface="+mn-lt"/>
          <a:ea typeface="+mn-ea"/>
          <a:cs typeface="+mn-cs"/>
        </a:defRPr>
      </a:lvl6pPr>
      <a:lvl7pPr marL="48895" algn="l" defTabSz="16298" rtl="0" eaLnBrk="1" latinLnBrk="0" hangingPunct="1">
        <a:defRPr sz="100" kern="1200">
          <a:solidFill>
            <a:schemeClr val="tx1"/>
          </a:solidFill>
          <a:latin typeface="+mn-lt"/>
          <a:ea typeface="+mn-ea"/>
          <a:cs typeface="+mn-cs"/>
        </a:defRPr>
      </a:lvl7pPr>
      <a:lvl8pPr marL="57043" algn="l" defTabSz="16298" rtl="0" eaLnBrk="1" latinLnBrk="0" hangingPunct="1"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65193" algn="l" defTabSz="16298" rtl="0" eaLnBrk="1" latinLnBrk="0" hangingPunct="1">
        <a:defRPr sz="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12">
          <p15:clr>
            <a:srgbClr val="F26B43"/>
          </p15:clr>
        </p15:guide>
        <p15:guide id="2" pos="193">
          <p15:clr>
            <a:srgbClr val="F26B43"/>
          </p15:clr>
        </p15:guide>
        <p15:guide id="3" pos="7905">
          <p15:clr>
            <a:srgbClr val="F26B43"/>
          </p15:clr>
        </p15:guide>
        <p15:guide id="4" orient="horz" pos="4183">
          <p15:clr>
            <a:srgbClr val="F26B43"/>
          </p15:clr>
        </p15:guide>
        <p15:guide id="5" pos="4140">
          <p15:clr>
            <a:srgbClr val="F26B43"/>
          </p15:clr>
        </p15:guide>
        <p15:guide id="6" pos="39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ergGood/angularai.git" TargetMode="External"/><Relationship Id="rId2" Type="http://schemas.openxmlformats.org/officeDocument/2006/relationships/hyperlink" Target="https://www.goodone.ch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sonarcloud.io/summary/overall?id=JuergGood_angularai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7210" y="484188"/>
            <a:ext cx="9642764" cy="727756"/>
          </a:xfrm>
        </p:spPr>
        <p:txBody>
          <a:bodyPr/>
          <a:lstStyle/>
          <a:p>
            <a:pPr marL="0" lvl="0" indent="0">
              <a:buNone/>
            </a:pPr>
            <a:r>
              <a:rPr sz="6000" dirty="0">
                <a:solidFill>
                  <a:schemeClr val="bg1"/>
                </a:solidFill>
              </a:rPr>
              <a:t>Software-Entwicklung </a:t>
            </a:r>
            <a:r>
              <a:rPr sz="6000" dirty="0" err="1">
                <a:solidFill>
                  <a:schemeClr val="bg1"/>
                </a:solidFill>
              </a:rPr>
              <a:t>mit</a:t>
            </a:r>
            <a:r>
              <a:rPr sz="6000" dirty="0">
                <a:solidFill>
                  <a:schemeClr val="bg1"/>
                </a:solidFill>
              </a:rPr>
              <a:t> 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9143" y="1632856"/>
            <a:ext cx="10348686" cy="644237"/>
          </a:xfrm>
        </p:spPr>
        <p:txBody>
          <a:bodyPr/>
          <a:lstStyle/>
          <a:p>
            <a:pPr marL="0" lvl="0" indent="0">
              <a:buNone/>
            </a:pPr>
            <a:r>
              <a:rPr sz="2800" dirty="0">
                <a:solidFill>
                  <a:schemeClr val="bg1"/>
                </a:solidFill>
              </a:rPr>
              <a:t>Von Idee </a:t>
            </a:r>
            <a:r>
              <a:rPr sz="2800" dirty="0" err="1">
                <a:solidFill>
                  <a:schemeClr val="bg1"/>
                </a:solidFill>
              </a:rPr>
              <a:t>zu</a:t>
            </a:r>
            <a:r>
              <a:rPr sz="2800" dirty="0">
                <a:solidFill>
                  <a:schemeClr val="bg1"/>
                </a:solidFill>
              </a:rPr>
              <a:t> Code, Tests, QA und Doku – </a:t>
            </a:r>
            <a:r>
              <a:rPr sz="2800" dirty="0" err="1">
                <a:solidFill>
                  <a:schemeClr val="bg1"/>
                </a:solidFill>
              </a:rPr>
              <a:t>mit</a:t>
            </a:r>
            <a:r>
              <a:rPr sz="2800" dirty="0">
                <a:solidFill>
                  <a:schemeClr val="bg1"/>
                </a:solidFill>
              </a:rPr>
              <a:t> Junie AI &amp; ChatGPT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95EBF-643D-AE3D-4C9D-623ACDC4CE26}"/>
              </a:ext>
            </a:extLst>
          </p:cNvPr>
          <p:cNvSpPr txBox="1"/>
          <p:nvPr/>
        </p:nvSpPr>
        <p:spPr>
          <a:xfrm>
            <a:off x="399142" y="6168570"/>
            <a:ext cx="3730171" cy="312057"/>
          </a:xfrm>
          <a:prstGeom prst="rect">
            <a:avLst/>
          </a:prstGeom>
          <a:noFill/>
          <a:ln cmpd="sng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cmpd="sng">
                <a:solidFill>
                  <a:schemeClr val="tx1"/>
                </a:solidFill>
                <a:prstDash val="solid"/>
              </a14:hiddenLine>
            </a:ext>
          </a:extLst>
        </p:spPr>
        <p:txBody>
          <a:bodyPr vert="horz" wrap="none" lIns="0" tIns="0" rIns="0" bIns="0" rtlCol="0" anchor="t" anchorCtr="0">
            <a:noAutofit/>
          </a:bodyPr>
          <a:lstStyle/>
          <a:p>
            <a:pPr indent="-285750" defTabSz="284221">
              <a:spcBef>
                <a:spcPts val="0"/>
              </a:spcBef>
              <a:spcAft>
                <a:spcPts val="0"/>
              </a:spcAft>
              <a:buClr>
                <a:srgbClr val="003CB4"/>
              </a:buClr>
            </a:pPr>
            <a:r>
              <a:rPr lang="de-DE" sz="1600" dirty="0">
                <a:solidFill>
                  <a:schemeClr val="bg1"/>
                </a:solidFill>
              </a:rPr>
              <a:t>Jürg Good · 19.1.2026</a:t>
            </a:r>
          </a:p>
          <a:p>
            <a:pPr marL="0" indent="-285750" algn="l" defTabSz="284221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B4"/>
              </a:buClr>
              <a:buFont typeface="Frutiger for ZKB Light" panose="020B0303030504020204" pitchFamily="34" charset="0"/>
              <a:buNone/>
            </a:pPr>
            <a:endParaRPr lang="de-DE" sz="1600" b="0" i="0" u="none" dirty="0">
              <a:solidFill>
                <a:schemeClr val="bg1"/>
              </a:solidFill>
              <a:latin typeface="Frutiger for ZKB Light" panose="020B0303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AI Toolset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sz="2400" b="1" dirty="0"/>
              <a:t>Junie AI (JetBrains)</a:t>
            </a:r>
          </a:p>
          <a:p>
            <a:pPr lvl="1"/>
            <a:r>
              <a:rPr sz="2400" dirty="0"/>
              <a:t>Code-</a:t>
            </a:r>
            <a:r>
              <a:rPr sz="2400" dirty="0" err="1"/>
              <a:t>Generierung</a:t>
            </a:r>
            <a:r>
              <a:rPr sz="2400" dirty="0"/>
              <a:t>, Refactoring, Tests </a:t>
            </a:r>
            <a:r>
              <a:rPr sz="2400" dirty="0" err="1"/>
              <a:t>direkt</a:t>
            </a:r>
            <a:r>
              <a:rPr sz="2400" dirty="0"/>
              <a:t> in IntelliJ/Android Studio</a:t>
            </a:r>
            <a:endParaRPr lang="en-US" sz="2400" dirty="0"/>
          </a:p>
          <a:p>
            <a:pPr lvl="1"/>
            <a:endParaRPr sz="2400" dirty="0"/>
          </a:p>
          <a:p>
            <a:pPr lvl="0"/>
            <a:r>
              <a:rPr sz="2400" b="1" dirty="0"/>
              <a:t>ChatGPT (OpenAI)</a:t>
            </a:r>
          </a:p>
          <a:p>
            <a:pPr lvl="1"/>
            <a:r>
              <a:rPr sz="2400" dirty="0"/>
              <a:t>UX-Design, </a:t>
            </a:r>
            <a:r>
              <a:rPr sz="2400" dirty="0" err="1"/>
              <a:t>Architektur</a:t>
            </a:r>
            <a:r>
              <a:rPr sz="2400" dirty="0"/>
              <a:t>-Reviews, </a:t>
            </a:r>
            <a:r>
              <a:rPr sz="2400" dirty="0" err="1"/>
              <a:t>Konzeptarbeit</a:t>
            </a:r>
            <a:r>
              <a:rPr sz="2400" dirty="0"/>
              <a:t>, </a:t>
            </a:r>
            <a:r>
              <a:rPr sz="2400" dirty="0" err="1"/>
              <a:t>Formulierungen</a:t>
            </a:r>
            <a:endParaRPr lang="en-US" sz="2400" dirty="0"/>
          </a:p>
          <a:p>
            <a:pPr lvl="1"/>
            <a:endParaRPr sz="2400" dirty="0"/>
          </a:p>
          <a:p>
            <a:pPr lvl="0"/>
            <a:r>
              <a:rPr sz="2400" b="1" dirty="0"/>
              <a:t>IDE-Integration</a:t>
            </a:r>
          </a:p>
          <a:p>
            <a:pPr lvl="1"/>
            <a:r>
              <a:rPr sz="2400" dirty="0" err="1"/>
              <a:t>Kontext</a:t>
            </a:r>
            <a:r>
              <a:rPr sz="2400" dirty="0"/>
              <a:t> </a:t>
            </a:r>
            <a:r>
              <a:rPr sz="2400" dirty="0" err="1"/>
              <a:t>aus</a:t>
            </a:r>
            <a:r>
              <a:rPr sz="2400" dirty="0"/>
              <a:t> </a:t>
            </a:r>
            <a:r>
              <a:rPr sz="2400" dirty="0" err="1"/>
              <a:t>Projektstruktur</a:t>
            </a:r>
            <a:r>
              <a:rPr sz="2800" dirty="0"/>
              <a:t>, Imports, Tests, Build-Logs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Vorgehen: Design &amp; Umsetzung mit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AutoNum type="arabicPeriod"/>
            </a:pPr>
            <a:r>
              <a:rPr sz="2400" b="1" dirty="0" err="1"/>
              <a:t>Kontext</a:t>
            </a:r>
            <a:r>
              <a:rPr sz="2400" b="1" dirty="0"/>
              <a:t> + Ziel</a:t>
            </a:r>
            <a:r>
              <a:rPr sz="2400" dirty="0"/>
              <a:t> (User Story, Screens, Constraints)</a:t>
            </a:r>
          </a:p>
          <a:p>
            <a:pPr marL="457200" lvl="0" indent="-457200">
              <a:buAutoNum type="arabicPeriod"/>
            </a:pPr>
            <a:r>
              <a:rPr sz="2400" b="1" dirty="0"/>
              <a:t>Plan</a:t>
            </a:r>
            <a:r>
              <a:rPr sz="2400" dirty="0"/>
              <a:t> (</a:t>
            </a:r>
            <a:r>
              <a:rPr sz="2400" dirty="0" err="1"/>
              <a:t>Schritte</a:t>
            </a:r>
            <a:r>
              <a:rPr sz="2400" dirty="0"/>
              <a:t> </a:t>
            </a:r>
            <a:r>
              <a:rPr sz="2400" dirty="0" err="1"/>
              <a:t>als</a:t>
            </a:r>
            <a:r>
              <a:rPr sz="2400" dirty="0"/>
              <a:t> Markdown-</a:t>
            </a:r>
            <a:r>
              <a:rPr sz="2400" dirty="0" err="1"/>
              <a:t>Checkliste</a:t>
            </a:r>
            <a:r>
              <a:rPr sz="2400" dirty="0"/>
              <a:t>)</a:t>
            </a:r>
          </a:p>
          <a:p>
            <a:pPr marL="457200" lvl="0" indent="-457200">
              <a:buAutoNum type="arabicPeriod"/>
            </a:pPr>
            <a:r>
              <a:rPr sz="2400" b="1" dirty="0" err="1"/>
              <a:t>Implementierung</a:t>
            </a:r>
            <a:r>
              <a:rPr sz="2400" dirty="0"/>
              <a:t> (</a:t>
            </a:r>
            <a:r>
              <a:rPr sz="2400" dirty="0" err="1"/>
              <a:t>kleine</a:t>
            </a:r>
            <a:r>
              <a:rPr sz="2400" dirty="0"/>
              <a:t> </a:t>
            </a:r>
            <a:r>
              <a:rPr sz="2400" dirty="0" err="1"/>
              <a:t>Iterationen</a:t>
            </a:r>
            <a:r>
              <a:rPr sz="2400" dirty="0"/>
              <a:t>, PR-</a:t>
            </a:r>
            <a:r>
              <a:rPr sz="2400" dirty="0" err="1"/>
              <a:t>fähig</a:t>
            </a:r>
            <a:r>
              <a:rPr sz="2400" dirty="0"/>
              <a:t>)</a:t>
            </a:r>
          </a:p>
          <a:p>
            <a:pPr marL="457200" lvl="0" indent="-457200">
              <a:buAutoNum type="arabicPeriod"/>
            </a:pPr>
            <a:r>
              <a:rPr sz="2400" b="1" dirty="0"/>
              <a:t>Tests/QA</a:t>
            </a:r>
            <a:r>
              <a:rPr sz="2400" dirty="0"/>
              <a:t> (Unit + E2E + Sonar)</a:t>
            </a:r>
          </a:p>
          <a:p>
            <a:pPr marL="457200" lvl="0" indent="-457200">
              <a:buAutoNum type="arabicPeriod"/>
            </a:pPr>
            <a:r>
              <a:rPr sz="2400" b="1" dirty="0"/>
              <a:t>Review</a:t>
            </a:r>
            <a:r>
              <a:rPr sz="2400" dirty="0"/>
              <a:t> (Mensch </a:t>
            </a:r>
            <a:r>
              <a:rPr sz="2400" dirty="0" err="1"/>
              <a:t>prüft</a:t>
            </a:r>
            <a:r>
              <a:rPr sz="2400" dirty="0"/>
              <a:t> </a:t>
            </a:r>
            <a:r>
              <a:rPr sz="2400" dirty="0" err="1"/>
              <a:t>Architektur</a:t>
            </a:r>
            <a:r>
              <a:rPr sz="2400" dirty="0"/>
              <a:t>, Security, Edge Cases)</a:t>
            </a:r>
          </a:p>
          <a:p>
            <a:pPr marL="457200" lvl="0" indent="-457200">
              <a:buAutoNum type="arabicPeriod"/>
            </a:pPr>
            <a:r>
              <a:rPr sz="2400" b="1" dirty="0" err="1"/>
              <a:t>Stabilisieren</a:t>
            </a:r>
            <a:r>
              <a:rPr sz="2400" dirty="0"/>
              <a:t> (Refactor, Naming, Doku)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Prompting-Beispiele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sz="2400" b="1" dirty="0" err="1"/>
              <a:t>Implementierung</a:t>
            </a:r>
            <a:endParaRPr sz="2400" b="1" dirty="0"/>
          </a:p>
          <a:p>
            <a:pPr lvl="1"/>
            <a:r>
              <a:rPr sz="2400" dirty="0"/>
              <a:t>Feature X </a:t>
            </a:r>
            <a:r>
              <a:rPr sz="2400" dirty="0" err="1"/>
              <a:t>inkl</a:t>
            </a:r>
            <a:r>
              <a:rPr sz="2400" dirty="0"/>
              <a:t>. Frontend, Backend, Migration, Tests</a:t>
            </a:r>
          </a:p>
          <a:p>
            <a:pPr lvl="1"/>
            <a:r>
              <a:rPr sz="2400" dirty="0"/>
              <a:t>Android App </a:t>
            </a:r>
            <a:r>
              <a:rPr sz="2400" dirty="0" err="1"/>
              <a:t>mit</a:t>
            </a:r>
            <a:r>
              <a:rPr sz="2400" dirty="0"/>
              <a:t> </a:t>
            </a:r>
            <a:r>
              <a:rPr sz="2400" dirty="0" err="1"/>
              <a:t>identischen</a:t>
            </a:r>
            <a:r>
              <a:rPr sz="2400" dirty="0"/>
              <a:t> Features </a:t>
            </a:r>
            <a:r>
              <a:rPr sz="2400" dirty="0" err="1"/>
              <a:t>wie</a:t>
            </a:r>
            <a:r>
              <a:rPr sz="2400" dirty="0"/>
              <a:t> Web</a:t>
            </a:r>
          </a:p>
          <a:p>
            <a:pPr lvl="0"/>
            <a:r>
              <a:rPr sz="2400" b="1" dirty="0" err="1"/>
              <a:t>Qualität</a:t>
            </a:r>
            <a:r>
              <a:rPr sz="2400" b="1" dirty="0"/>
              <a:t> &amp; Fixes</a:t>
            </a:r>
          </a:p>
          <a:p>
            <a:pPr lvl="1"/>
            <a:r>
              <a:rPr sz="2400" dirty="0" err="1"/>
              <a:t>Behebe</a:t>
            </a:r>
            <a:r>
              <a:rPr sz="2400" dirty="0"/>
              <a:t> alle Sonar Findings</a:t>
            </a:r>
          </a:p>
          <a:p>
            <a:pPr lvl="1"/>
            <a:r>
              <a:rPr sz="2400" dirty="0"/>
              <a:t>Refactor: </a:t>
            </a:r>
            <a:r>
              <a:rPr sz="2400" dirty="0" err="1"/>
              <a:t>bessere</a:t>
            </a:r>
            <a:r>
              <a:rPr sz="2400" dirty="0"/>
              <a:t> </a:t>
            </a:r>
            <a:r>
              <a:rPr sz="2400" dirty="0" err="1"/>
              <a:t>Testbarkeit</a:t>
            </a:r>
            <a:r>
              <a:rPr sz="2400" dirty="0"/>
              <a:t>, </a:t>
            </a:r>
            <a:r>
              <a:rPr sz="2400" dirty="0" err="1"/>
              <a:t>einheitliche</a:t>
            </a:r>
            <a:r>
              <a:rPr sz="2400" dirty="0"/>
              <a:t> </a:t>
            </a:r>
            <a:r>
              <a:rPr sz="2400" dirty="0" err="1"/>
              <a:t>Struktur</a:t>
            </a:r>
            <a:endParaRPr sz="2400" dirty="0"/>
          </a:p>
          <a:p>
            <a:pPr lvl="0"/>
            <a:r>
              <a:rPr sz="2400" b="1" dirty="0"/>
              <a:t>Testing</a:t>
            </a:r>
          </a:p>
          <a:p>
            <a:pPr lvl="1"/>
            <a:r>
              <a:rPr sz="2400" dirty="0"/>
              <a:t>Cypress E2E Tests, Coverage &gt; 80%</a:t>
            </a:r>
          </a:p>
          <a:p>
            <a:pPr lvl="0"/>
            <a:r>
              <a:rPr sz="2400" b="1" dirty="0"/>
              <a:t>DevOps &amp; Doku</a:t>
            </a:r>
          </a:p>
          <a:p>
            <a:pPr lvl="1"/>
            <a:r>
              <a:rPr sz="2400" dirty="0"/>
              <a:t>User Guide, </a:t>
            </a:r>
            <a:r>
              <a:rPr sz="2400" dirty="0" err="1"/>
              <a:t>Architekturdiagramm</a:t>
            </a:r>
            <a:endParaRPr sz="2400" dirty="0"/>
          </a:p>
          <a:p>
            <a:pPr lvl="1"/>
            <a:r>
              <a:rPr sz="2400" dirty="0"/>
              <a:t>AWS Deployment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Junie (IDE-zentriert)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sz="2400" b="1" dirty="0"/>
              <a:t>Stark</a:t>
            </a:r>
            <a:r>
              <a:rPr sz="2400" dirty="0"/>
              <a:t>, </a:t>
            </a:r>
            <a:r>
              <a:rPr sz="2400" dirty="0" err="1"/>
              <a:t>wenn</a:t>
            </a:r>
            <a:r>
              <a:rPr sz="2400" dirty="0"/>
              <a:t> der Code-</a:t>
            </a:r>
            <a:r>
              <a:rPr sz="2400" dirty="0" err="1"/>
              <a:t>Kontext</a:t>
            </a:r>
            <a:r>
              <a:rPr sz="2400" dirty="0"/>
              <a:t> </a:t>
            </a:r>
            <a:r>
              <a:rPr sz="2400" dirty="0" err="1"/>
              <a:t>entschei</a:t>
            </a:r>
            <a:r>
              <a:rPr lang="en-US" sz="2400" dirty="0" err="1"/>
              <a:t>det</a:t>
            </a:r>
            <a:endParaRPr sz="2400" dirty="0"/>
          </a:p>
          <a:p>
            <a:pPr lvl="1"/>
            <a:r>
              <a:rPr dirty="0" err="1"/>
              <a:t>Abhängigkeiten</a:t>
            </a:r>
            <a:r>
              <a:rPr dirty="0"/>
              <a:t>, Build-Fehler, Tests, </a:t>
            </a:r>
            <a:r>
              <a:rPr dirty="0" err="1"/>
              <a:t>Refactorings</a:t>
            </a:r>
            <a:endParaRPr lang="en-US" dirty="0"/>
          </a:p>
          <a:p>
            <a:pPr lvl="1"/>
            <a:endParaRPr dirty="0"/>
          </a:p>
          <a:p>
            <a:pPr lvl="0"/>
            <a:r>
              <a:rPr sz="2400" b="1" dirty="0"/>
              <a:t>Schnell</a:t>
            </a:r>
            <a:r>
              <a:rPr sz="2400" dirty="0"/>
              <a:t>, </a:t>
            </a:r>
            <a:r>
              <a:rPr sz="2400" dirty="0" err="1"/>
              <a:t>weil</a:t>
            </a:r>
            <a:r>
              <a:rPr sz="2400" dirty="0"/>
              <a:t> Feedback Loop </a:t>
            </a:r>
            <a:r>
              <a:rPr sz="2400" dirty="0" err="1"/>
              <a:t>kurz</a:t>
            </a:r>
            <a:r>
              <a:rPr sz="2400" dirty="0"/>
              <a:t> </a:t>
            </a:r>
            <a:r>
              <a:rPr sz="2400" dirty="0" err="1"/>
              <a:t>ist</a:t>
            </a:r>
            <a:endParaRPr lang="en-US" sz="2400" dirty="0"/>
          </a:p>
          <a:p>
            <a:pPr lvl="0"/>
            <a:endParaRPr sz="2400" dirty="0"/>
          </a:p>
          <a:p>
            <a:pPr lvl="0"/>
            <a:r>
              <a:rPr sz="2400" b="1" dirty="0"/>
              <a:t>Ideal</a:t>
            </a:r>
            <a:r>
              <a:rPr sz="2400" dirty="0"/>
              <a:t> für: </a:t>
            </a:r>
            <a:r>
              <a:rPr sz="2400" dirty="0" err="1"/>
              <a:t>Implementierung</a:t>
            </a:r>
            <a:r>
              <a:rPr sz="2400" dirty="0"/>
              <a:t>, Fixes, </a:t>
            </a:r>
            <a:r>
              <a:rPr sz="2400" dirty="0" err="1"/>
              <a:t>Testausbau</a:t>
            </a:r>
            <a:endParaRPr lang="en-US" sz="2400" dirty="0"/>
          </a:p>
          <a:p>
            <a:pPr lvl="0"/>
            <a:endParaRPr lang="de-CH" sz="2400" dirty="0"/>
          </a:p>
          <a:p>
            <a:pPr lvl="0"/>
            <a:endParaRPr lang="de-CH" sz="2400"/>
          </a:p>
          <a:p>
            <a:pPr lvl="0"/>
            <a:r>
              <a:rPr lang="de-CH" sz="2400"/>
              <a:t>AI </a:t>
            </a:r>
            <a:r>
              <a:rPr lang="de-CH" sz="2400" dirty="0"/>
              <a:t>Modelle hinter </a:t>
            </a:r>
            <a:r>
              <a:rPr lang="de-CH" sz="2400" dirty="0" err="1"/>
              <a:t>Junie</a:t>
            </a:r>
            <a:r>
              <a:rPr lang="de-CH" sz="2400" dirty="0"/>
              <a:t>: GPT 5, Claude Sonnet, Gemini Flash </a:t>
            </a:r>
            <a:endParaRPr sz="2400" dirty="0"/>
          </a:p>
        </p:txBody>
      </p:sp>
      <p:pic>
        <p:nvPicPr>
          <p:cNvPr id="4" name="Picture 1" descr="files/images/IntellJ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400800" y="2235200"/>
            <a:ext cx="5308600" cy="320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ChatGPT (extern &amp; beratend)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sz="2400" b="1" dirty="0"/>
              <a:t>Stark</a:t>
            </a:r>
            <a:r>
              <a:rPr sz="2400" dirty="0"/>
              <a:t>, </a:t>
            </a:r>
            <a:r>
              <a:rPr sz="2400" dirty="0" err="1"/>
              <a:t>wenn</a:t>
            </a:r>
            <a:r>
              <a:rPr sz="2400" dirty="0"/>
              <a:t> es um </a:t>
            </a:r>
            <a:r>
              <a:rPr sz="2400" dirty="0" err="1"/>
              <a:t>Alternativen</a:t>
            </a:r>
            <a:r>
              <a:rPr sz="2400" dirty="0"/>
              <a:t>/Reviews </a:t>
            </a:r>
            <a:r>
              <a:rPr sz="2400" dirty="0" err="1"/>
              <a:t>geht</a:t>
            </a:r>
            <a:endParaRPr sz="2400" dirty="0"/>
          </a:p>
          <a:p>
            <a:pPr lvl="1"/>
            <a:r>
              <a:rPr dirty="0" err="1"/>
              <a:t>Architektur</a:t>
            </a:r>
            <a:r>
              <a:rPr dirty="0"/>
              <a:t>/UX Feedback, Tradeoffs, </a:t>
            </a:r>
            <a:r>
              <a:rPr dirty="0" err="1"/>
              <a:t>Kommunikation</a:t>
            </a:r>
            <a:endParaRPr lang="en-US" dirty="0"/>
          </a:p>
          <a:p>
            <a:pPr lvl="1"/>
            <a:endParaRPr dirty="0"/>
          </a:p>
          <a:p>
            <a:pPr lvl="0"/>
            <a:r>
              <a:rPr sz="2400" b="1" dirty="0"/>
              <a:t>Ideal</a:t>
            </a:r>
            <a:r>
              <a:rPr sz="2400" dirty="0"/>
              <a:t> für: </a:t>
            </a:r>
            <a:r>
              <a:rPr sz="2400" dirty="0" err="1"/>
              <a:t>Konzept</a:t>
            </a:r>
            <a:r>
              <a:rPr sz="2400" dirty="0"/>
              <a:t>, UX, Doku, </a:t>
            </a:r>
            <a:r>
              <a:rPr sz="2400" dirty="0" err="1"/>
              <a:t>Präsentationen</a:t>
            </a:r>
            <a:endParaRPr lang="en-US" sz="2400" dirty="0"/>
          </a:p>
          <a:p>
            <a:pPr lvl="0"/>
            <a:endParaRPr sz="2400" dirty="0"/>
          </a:p>
          <a:p>
            <a:pPr lvl="0"/>
            <a:r>
              <a:rPr sz="2400" b="1" dirty="0"/>
              <a:t>Achtung</a:t>
            </a:r>
            <a:r>
              <a:rPr sz="2400" dirty="0"/>
              <a:t>: Kein </a:t>
            </a:r>
            <a:r>
              <a:rPr sz="2400" dirty="0" err="1"/>
              <a:t>direkter</a:t>
            </a:r>
            <a:r>
              <a:rPr sz="2400" dirty="0"/>
              <a:t> Code-</a:t>
            </a:r>
            <a:r>
              <a:rPr sz="2400" dirty="0" err="1"/>
              <a:t>Zugriff</a:t>
            </a:r>
            <a:r>
              <a:rPr sz="2400" dirty="0"/>
              <a:t> → Inputs </a:t>
            </a:r>
            <a:r>
              <a:rPr sz="2400" dirty="0" err="1"/>
              <a:t>präzise</a:t>
            </a:r>
            <a:r>
              <a:rPr sz="2400" dirty="0"/>
              <a:t> </a:t>
            </a:r>
            <a:r>
              <a:rPr sz="2400" dirty="0" err="1"/>
              <a:t>liefern</a:t>
            </a:r>
            <a:endParaRPr sz="2400" dirty="0"/>
          </a:p>
        </p:txBody>
      </p:sp>
      <p:pic>
        <p:nvPicPr>
          <p:cNvPr id="4" name="Picture 1" descr="files/images/ChatGpt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400800" y="1968500"/>
            <a:ext cx="5308600" cy="3746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UX-Verbesserung durch ChatGPT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1"/>
          </p:nvPr>
        </p:nvSpPr>
        <p:spPr>
          <a:xfrm>
            <a:off x="444500" y="5613400"/>
            <a:ext cx="5765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Ausgangslage</a:t>
            </a:r>
          </a:p>
        </p:txBody>
      </p:sp>
      <p:sp>
        <p:nvSpPr>
          <p:cNvPr id="6" name="TextBox 3"/>
          <p:cNvSpPr txBox="1">
            <a:spLocks noGrp="1"/>
          </p:cNvSpPr>
          <p:nvPr>
            <p:ph sz="half" idx="2"/>
          </p:nvPr>
        </p:nvSpPr>
        <p:spPr>
          <a:xfrm>
            <a:off x="6400800" y="5613400"/>
            <a:ext cx="5308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Design-Vorschlag</a:t>
            </a:r>
          </a:p>
        </p:txBody>
      </p:sp>
      <p:pic>
        <p:nvPicPr>
          <p:cNvPr id="3" name="Picture 1" descr="files/images/DashboardBefore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44500" y="2336800"/>
            <a:ext cx="57658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1" descr="files/images/DashboardProposal.png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400800" y="1816100"/>
            <a:ext cx="5308600" cy="354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Resultat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sz="2400" b="1" dirty="0" err="1"/>
              <a:t>Modernes</a:t>
            </a:r>
            <a:r>
              <a:rPr sz="2400" b="1" dirty="0"/>
              <a:t> UI</a:t>
            </a:r>
            <a:r>
              <a:rPr sz="2400" dirty="0"/>
              <a:t> und </a:t>
            </a:r>
            <a:r>
              <a:rPr sz="2400" dirty="0" err="1"/>
              <a:t>konsistente</a:t>
            </a:r>
            <a:r>
              <a:rPr sz="2400" dirty="0"/>
              <a:t> UX</a:t>
            </a:r>
          </a:p>
          <a:p>
            <a:pPr lvl="0"/>
            <a:r>
              <a:rPr sz="2400" b="1" dirty="0" err="1"/>
              <a:t>Aktueller</a:t>
            </a:r>
            <a:r>
              <a:rPr sz="2400" b="1" dirty="0"/>
              <a:t> Tech Stack</a:t>
            </a:r>
            <a:r>
              <a:rPr sz="2400" dirty="0"/>
              <a:t> (Angular/Spring Boot/Android-Compose)</a:t>
            </a:r>
          </a:p>
          <a:p>
            <a:pPr lvl="0"/>
            <a:r>
              <a:rPr sz="2400" b="1" dirty="0"/>
              <a:t>Hohe Code-</a:t>
            </a:r>
            <a:r>
              <a:rPr sz="2400" b="1" dirty="0" err="1"/>
              <a:t>Qualität</a:t>
            </a:r>
            <a:r>
              <a:rPr sz="2400" dirty="0"/>
              <a:t> (Sonar/</a:t>
            </a:r>
            <a:r>
              <a:rPr sz="2400" dirty="0" err="1"/>
              <a:t>Qodana</a:t>
            </a:r>
            <a:r>
              <a:rPr sz="2400" dirty="0"/>
              <a:t>)</a:t>
            </a:r>
          </a:p>
          <a:p>
            <a:pPr lvl="0"/>
            <a:r>
              <a:rPr sz="2400" b="1" dirty="0" err="1"/>
              <a:t>Automatisierte</a:t>
            </a:r>
            <a:r>
              <a:rPr sz="2400" b="1" dirty="0"/>
              <a:t> Tests</a:t>
            </a:r>
            <a:r>
              <a:rPr sz="2400" dirty="0"/>
              <a:t> (Backend + UI E2E)</a:t>
            </a:r>
          </a:p>
          <a:p>
            <a:pPr lvl="0"/>
            <a:r>
              <a:rPr sz="2400" b="1" dirty="0" err="1"/>
              <a:t>Automatisierte</a:t>
            </a:r>
            <a:r>
              <a:rPr sz="2400" b="1" dirty="0"/>
              <a:t> Pipelines</a:t>
            </a:r>
            <a:r>
              <a:rPr sz="2400" dirty="0"/>
              <a:t> (Build/Test)</a:t>
            </a:r>
            <a:endParaRPr lang="en-US" sz="2400" dirty="0"/>
          </a:p>
          <a:p>
            <a:pPr lvl="0"/>
            <a:r>
              <a:rPr sz="2400" b="1" dirty="0" err="1"/>
              <a:t>Erfahrung</a:t>
            </a:r>
            <a:r>
              <a:rPr sz="2400" dirty="0"/>
              <a:t>: </a:t>
            </a:r>
            <a:r>
              <a:rPr sz="2400" dirty="0" err="1"/>
              <a:t>deutlich</a:t>
            </a:r>
            <a:r>
              <a:rPr sz="2400" dirty="0"/>
              <a:t> </a:t>
            </a:r>
            <a:r>
              <a:rPr sz="2400" dirty="0" err="1"/>
              <a:t>schneller</a:t>
            </a:r>
            <a:r>
              <a:rPr sz="2400" dirty="0"/>
              <a:t> </a:t>
            </a:r>
            <a:r>
              <a:rPr sz="2400" dirty="0" err="1"/>
              <a:t>als</a:t>
            </a:r>
            <a:r>
              <a:rPr sz="2400" dirty="0"/>
              <a:t> </a:t>
            </a:r>
            <a:r>
              <a:rPr sz="2400" dirty="0" err="1"/>
              <a:t>klassischer</a:t>
            </a:r>
            <a:r>
              <a:rPr sz="2400" dirty="0"/>
              <a:t> Ansatz (&gt; Faktor 2)</a:t>
            </a:r>
          </a:p>
          <a:p>
            <a:pPr lvl="0"/>
            <a:r>
              <a:rPr sz="2400" b="1" dirty="0"/>
              <a:t>Bonus</a:t>
            </a:r>
            <a:r>
              <a:rPr sz="2400" dirty="0"/>
              <a:t>: </a:t>
            </a:r>
            <a:r>
              <a:rPr sz="2400" dirty="0" err="1"/>
              <a:t>schnellere</a:t>
            </a:r>
            <a:r>
              <a:rPr sz="2400" dirty="0"/>
              <a:t> </a:t>
            </a:r>
            <a:r>
              <a:rPr sz="2400" dirty="0" err="1"/>
              <a:t>Einarbeitung</a:t>
            </a:r>
            <a:r>
              <a:rPr sz="2400" dirty="0"/>
              <a:t> in </a:t>
            </a:r>
            <a:r>
              <a:rPr sz="2400" dirty="0" err="1"/>
              <a:t>neue</a:t>
            </a:r>
            <a:r>
              <a:rPr sz="2400" dirty="0"/>
              <a:t> Technologien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Einschränkungen im Firmenumfeld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sz="2400" b="1" dirty="0"/>
              <a:t>Security &amp; Compliance</a:t>
            </a:r>
          </a:p>
          <a:p>
            <a:pPr lvl="1"/>
            <a:r>
              <a:rPr sz="2400" dirty="0"/>
              <a:t>Keine </a:t>
            </a:r>
            <a:r>
              <a:rPr sz="2400" dirty="0" err="1"/>
              <a:t>Kundendaten</a:t>
            </a:r>
            <a:r>
              <a:rPr sz="2400" dirty="0"/>
              <a:t> extern, Prompt-Sanitizing</a:t>
            </a:r>
            <a:endParaRPr lang="en-US" sz="2400" dirty="0"/>
          </a:p>
          <a:p>
            <a:pPr lvl="1"/>
            <a:endParaRPr sz="2400" dirty="0"/>
          </a:p>
          <a:p>
            <a:pPr lvl="0"/>
            <a:r>
              <a:rPr sz="2400" b="1" dirty="0"/>
              <a:t>Tool-</a:t>
            </a:r>
            <a:r>
              <a:rPr sz="2400" b="1" dirty="0" err="1"/>
              <a:t>Vorgaben</a:t>
            </a:r>
            <a:endParaRPr sz="2400" b="1" dirty="0"/>
          </a:p>
          <a:p>
            <a:pPr lvl="1"/>
            <a:r>
              <a:rPr sz="2400" dirty="0" err="1"/>
              <a:t>Freigaben</a:t>
            </a:r>
            <a:r>
              <a:rPr sz="2400" dirty="0"/>
              <a:t>, Policies, On-Prem</a:t>
            </a:r>
            <a:endParaRPr lang="en-US" sz="2400" dirty="0"/>
          </a:p>
          <a:p>
            <a:pPr lvl="1"/>
            <a:endParaRPr sz="2400" dirty="0"/>
          </a:p>
          <a:p>
            <a:pPr lvl="0"/>
            <a:r>
              <a:rPr sz="2400" b="1" dirty="0"/>
              <a:t>Technologie-Gap</a:t>
            </a:r>
          </a:p>
          <a:p>
            <a:pPr lvl="1"/>
            <a:r>
              <a:rPr sz="2400" dirty="0" err="1"/>
              <a:t>Verzögerter</a:t>
            </a:r>
            <a:r>
              <a:rPr sz="2400" dirty="0"/>
              <a:t> </a:t>
            </a:r>
            <a:r>
              <a:rPr sz="2400" dirty="0" err="1"/>
              <a:t>Zugriff</a:t>
            </a:r>
            <a:r>
              <a:rPr sz="2400" dirty="0"/>
              <a:t> auf </a:t>
            </a:r>
            <a:r>
              <a:rPr sz="2400" dirty="0" err="1"/>
              <a:t>aktuelle</a:t>
            </a:r>
            <a:r>
              <a:rPr sz="2400" dirty="0"/>
              <a:t> Modelle/Features</a:t>
            </a:r>
            <a:endParaRPr lang="en-US" sz="2400" dirty="0"/>
          </a:p>
          <a:p>
            <a:pPr lvl="1"/>
            <a:endParaRPr sz="2400" dirty="0"/>
          </a:p>
          <a:p>
            <a:pPr lvl="0"/>
            <a:r>
              <a:rPr sz="2400" b="1" dirty="0"/>
              <a:t>Know-how</a:t>
            </a:r>
          </a:p>
          <a:p>
            <a:pPr lvl="1"/>
            <a:r>
              <a:rPr sz="2400" dirty="0"/>
              <a:t>Prompting-</a:t>
            </a:r>
            <a:r>
              <a:rPr sz="2400" dirty="0" err="1"/>
              <a:t>Kompetenz</a:t>
            </a:r>
            <a:r>
              <a:rPr sz="2400" dirty="0"/>
              <a:t> + Code Review </a:t>
            </a:r>
            <a:r>
              <a:rPr sz="2400" dirty="0" err="1"/>
              <a:t>bleibt</a:t>
            </a:r>
            <a:r>
              <a:rPr sz="2400" dirty="0"/>
              <a:t> </a:t>
            </a:r>
            <a:r>
              <a:rPr sz="2400" dirty="0" err="1"/>
              <a:t>Pflicht</a:t>
            </a:r>
            <a:endParaRPr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Fazit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sz="2400" b="1" dirty="0"/>
              <a:t>AI </a:t>
            </a:r>
            <a:r>
              <a:rPr sz="2400" b="1" dirty="0" err="1"/>
              <a:t>ist</a:t>
            </a:r>
            <a:r>
              <a:rPr sz="2400" b="1" dirty="0"/>
              <a:t> </a:t>
            </a:r>
            <a:r>
              <a:rPr sz="2400" b="1" dirty="0" err="1"/>
              <a:t>produktiv</a:t>
            </a:r>
            <a:r>
              <a:rPr sz="2400" dirty="0"/>
              <a:t>: stark </a:t>
            </a:r>
            <a:r>
              <a:rPr sz="2400" dirty="0" err="1"/>
              <a:t>bei</a:t>
            </a:r>
            <a:r>
              <a:rPr sz="2400" dirty="0"/>
              <a:t> </a:t>
            </a:r>
            <a:r>
              <a:rPr sz="2400" dirty="0" err="1"/>
              <a:t>Prototyp</a:t>
            </a:r>
            <a:r>
              <a:rPr sz="2400" dirty="0"/>
              <a:t> + QA + Refactoring</a:t>
            </a:r>
          </a:p>
          <a:p>
            <a:pPr lvl="0"/>
            <a:r>
              <a:rPr sz="2400" b="1" dirty="0"/>
              <a:t>Junie + ChatGPT</a:t>
            </a:r>
            <a:r>
              <a:rPr sz="2400" dirty="0"/>
              <a:t> </a:t>
            </a:r>
            <a:r>
              <a:rPr sz="2400" dirty="0" err="1"/>
              <a:t>ergänzen</a:t>
            </a:r>
            <a:r>
              <a:rPr sz="2400" dirty="0"/>
              <a:t> </a:t>
            </a:r>
            <a:r>
              <a:rPr sz="2400" dirty="0" err="1"/>
              <a:t>sich</a:t>
            </a:r>
            <a:r>
              <a:rPr sz="2400" dirty="0"/>
              <a:t>: </a:t>
            </a:r>
            <a:r>
              <a:rPr sz="2400" dirty="0" err="1"/>
              <a:t>Implementierung</a:t>
            </a:r>
            <a:r>
              <a:rPr sz="2400" dirty="0"/>
              <a:t> vs. Review/UX/Doku</a:t>
            </a:r>
          </a:p>
          <a:p>
            <a:pPr lvl="0"/>
            <a:r>
              <a:rPr sz="2400" b="1" dirty="0"/>
              <a:t>Weniger Routine</a:t>
            </a:r>
            <a:r>
              <a:rPr sz="2400" dirty="0"/>
              <a:t>, </a:t>
            </a:r>
            <a:r>
              <a:rPr sz="2400" dirty="0" err="1"/>
              <a:t>mehr</a:t>
            </a:r>
            <a:r>
              <a:rPr sz="2400" dirty="0"/>
              <a:t> </a:t>
            </a:r>
            <a:r>
              <a:rPr sz="2400" dirty="0" err="1"/>
              <a:t>Fokus</a:t>
            </a:r>
            <a:r>
              <a:rPr sz="2400" dirty="0"/>
              <a:t> auf </a:t>
            </a:r>
            <a:r>
              <a:rPr sz="2400" dirty="0" err="1"/>
              <a:t>Architektur</a:t>
            </a:r>
            <a:r>
              <a:rPr sz="2400" dirty="0"/>
              <a:t> &amp; </a:t>
            </a:r>
            <a:r>
              <a:rPr sz="2400" dirty="0" err="1"/>
              <a:t>Qualität</a:t>
            </a:r>
            <a:endParaRPr sz="2400" dirty="0"/>
          </a:p>
          <a:p>
            <a:pPr lvl="0"/>
            <a:r>
              <a:rPr sz="2400" b="1" dirty="0" err="1"/>
              <a:t>Ausblick</a:t>
            </a:r>
            <a:r>
              <a:rPr sz="2400" dirty="0"/>
              <a:t>: AI-</a:t>
            </a:r>
            <a:r>
              <a:rPr sz="2400" dirty="0" err="1"/>
              <a:t>gestützte</a:t>
            </a:r>
            <a:r>
              <a:rPr sz="2400" dirty="0"/>
              <a:t> Entwicklung </a:t>
            </a:r>
            <a:r>
              <a:rPr sz="2400" dirty="0" err="1"/>
              <a:t>wird</a:t>
            </a:r>
            <a:r>
              <a:rPr sz="2400" dirty="0"/>
              <a:t> Standard – </a:t>
            </a:r>
            <a:r>
              <a:rPr sz="2400" dirty="0" err="1"/>
              <a:t>Prozesse</a:t>
            </a:r>
            <a:r>
              <a:rPr sz="2400" dirty="0"/>
              <a:t> </a:t>
            </a:r>
            <a:r>
              <a:rPr sz="2400" dirty="0" err="1"/>
              <a:t>müssen</a:t>
            </a:r>
            <a:r>
              <a:rPr sz="2400" dirty="0"/>
              <a:t> </a:t>
            </a:r>
            <a:r>
              <a:rPr sz="2400" dirty="0" err="1"/>
              <a:t>mitziehen</a:t>
            </a:r>
            <a:endParaRPr sz="2400" dirty="0"/>
          </a:p>
          <a:p>
            <a:pPr marL="0" lvl="0" indent="0">
              <a:spcBef>
                <a:spcPts val="3000"/>
              </a:spcBef>
              <a:buNone/>
            </a:pPr>
            <a:r>
              <a:rPr sz="2400" b="1" dirty="0"/>
              <a:t>Schneller </a:t>
            </a:r>
            <a:r>
              <a:rPr sz="2400" b="1" dirty="0" err="1"/>
              <a:t>bauen</a:t>
            </a:r>
            <a:r>
              <a:rPr sz="2400" b="1" dirty="0"/>
              <a:t>. Besser verstehen. </a:t>
            </a:r>
            <a:r>
              <a:rPr sz="2400" b="1" dirty="0" err="1"/>
              <a:t>Qualität</a:t>
            </a:r>
            <a:r>
              <a:rPr sz="2400" b="1" dirty="0"/>
              <a:t> </a:t>
            </a:r>
            <a:r>
              <a:rPr sz="2400" b="1" dirty="0" err="1"/>
              <a:t>sichern</a:t>
            </a:r>
            <a:r>
              <a:rPr sz="2400" b="1" dirty="0"/>
              <a:t>.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sz="2400" b="1" dirty="0"/>
              <a:t>Mit Junie AI &amp; ChatGPT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Impression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1"/>
          </p:nvPr>
        </p:nvSpPr>
        <p:spPr>
          <a:xfrm>
            <a:off x="444500" y="5613400"/>
            <a:ext cx="5765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Start</a:t>
            </a:r>
          </a:p>
        </p:txBody>
      </p:sp>
      <p:sp>
        <p:nvSpPr>
          <p:cNvPr id="6" name="TextBox 3"/>
          <p:cNvSpPr txBox="1">
            <a:spLocks noGrp="1"/>
          </p:cNvSpPr>
          <p:nvPr>
            <p:ph sz="half" idx="2"/>
          </p:nvPr>
        </p:nvSpPr>
        <p:spPr>
          <a:xfrm>
            <a:off x="6400800" y="5613400"/>
            <a:ext cx="5308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Etappenziel</a:t>
            </a:r>
          </a:p>
        </p:txBody>
      </p:sp>
      <p:pic>
        <p:nvPicPr>
          <p:cNvPr id="3" name="Picture 1" descr="files/images/AiRac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4500" y="1689100"/>
            <a:ext cx="5765800" cy="384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1" descr="files/images/AiRaceFinal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400800" y="1816100"/>
            <a:ext cx="5308600" cy="354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Ziel &amp;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10533413" cy="1400768"/>
          </a:xfrm>
        </p:spPr>
        <p:txBody>
          <a:bodyPr>
            <a:noAutofit/>
          </a:bodyPr>
          <a:lstStyle/>
          <a:p>
            <a:pPr lvl="0"/>
            <a:r>
              <a:rPr sz="2400" b="1" dirty="0"/>
              <a:t>Was du </a:t>
            </a:r>
            <a:r>
              <a:rPr sz="2400" b="1" dirty="0" err="1"/>
              <a:t>siehst</a:t>
            </a:r>
            <a:r>
              <a:rPr sz="2400" b="1" dirty="0"/>
              <a:t>:</a:t>
            </a:r>
            <a:r>
              <a:rPr sz="2400" dirty="0"/>
              <a:t> Web + Android App, </a:t>
            </a:r>
            <a:r>
              <a:rPr sz="2400" dirty="0" err="1"/>
              <a:t>gleiches</a:t>
            </a:r>
            <a:r>
              <a:rPr sz="2400" dirty="0"/>
              <a:t> Backend</a:t>
            </a:r>
            <a:endParaRPr lang="en-US" sz="2400" dirty="0"/>
          </a:p>
          <a:p>
            <a:pPr lvl="0"/>
            <a:endParaRPr sz="2400" dirty="0"/>
          </a:p>
          <a:p>
            <a:pPr lvl="0"/>
            <a:r>
              <a:rPr sz="2400" b="1" dirty="0"/>
              <a:t>Was du </a:t>
            </a:r>
            <a:r>
              <a:rPr sz="2400" b="1" dirty="0" err="1"/>
              <a:t>mitnimmst</a:t>
            </a:r>
            <a:r>
              <a:rPr sz="2400" b="1" dirty="0"/>
              <a:t>:</a:t>
            </a:r>
          </a:p>
          <a:p>
            <a:pPr lvl="1"/>
            <a:r>
              <a:rPr sz="2400" dirty="0"/>
              <a:t>AI </a:t>
            </a:r>
            <a:r>
              <a:rPr sz="2400" dirty="0" err="1"/>
              <a:t>beschleunigt</a:t>
            </a:r>
            <a:r>
              <a:rPr sz="2400" dirty="0"/>
              <a:t> </a:t>
            </a:r>
            <a:r>
              <a:rPr sz="2400" dirty="0" err="1"/>
              <a:t>Umsetzung</a:t>
            </a:r>
            <a:r>
              <a:rPr sz="2400" dirty="0"/>
              <a:t> und QA </a:t>
            </a:r>
            <a:r>
              <a:rPr sz="2400" dirty="0" err="1"/>
              <a:t>massiv</a:t>
            </a:r>
            <a:endParaRPr sz="2400" dirty="0"/>
          </a:p>
          <a:p>
            <a:pPr lvl="1"/>
            <a:r>
              <a:rPr sz="2400" b="1" dirty="0"/>
              <a:t>Junie</a:t>
            </a:r>
            <a:r>
              <a:rPr sz="2400" dirty="0"/>
              <a:t> = IDE-nah (Code/Test/Refactoring)</a:t>
            </a:r>
          </a:p>
          <a:p>
            <a:pPr lvl="1"/>
            <a:r>
              <a:rPr sz="2400" b="1" dirty="0"/>
              <a:t>ChatGPT</a:t>
            </a:r>
            <a:r>
              <a:rPr sz="2400" dirty="0"/>
              <a:t> = </a:t>
            </a:r>
            <a:r>
              <a:rPr sz="2400" dirty="0" err="1"/>
              <a:t>Konzept</a:t>
            </a:r>
            <a:r>
              <a:rPr sz="2400" dirty="0"/>
              <a:t>/UX/Review/Doku</a:t>
            </a:r>
          </a:p>
          <a:p>
            <a:pPr lvl="1"/>
            <a:r>
              <a:rPr sz="2400" b="1" dirty="0" err="1"/>
              <a:t>Verantwortung</a:t>
            </a:r>
            <a:r>
              <a:rPr sz="2400" b="1" dirty="0"/>
              <a:t> </a:t>
            </a:r>
            <a:r>
              <a:rPr sz="2400" b="1" dirty="0" err="1"/>
              <a:t>bleibt</a:t>
            </a:r>
            <a:r>
              <a:rPr sz="2400" b="1" dirty="0"/>
              <a:t> </a:t>
            </a:r>
            <a:r>
              <a:rPr sz="2400" b="1" dirty="0" err="1"/>
              <a:t>beim</a:t>
            </a:r>
            <a:r>
              <a:rPr sz="2400" b="1" dirty="0"/>
              <a:t> Entwickler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Fragen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Anhang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sz="2400" dirty="0">
                <a:hlinkClick r:id="rId2"/>
              </a:rPr>
              <a:t>https://www.goodone.ch</a:t>
            </a:r>
          </a:p>
          <a:p>
            <a:pPr lvl="0"/>
            <a:r>
              <a:rPr sz="2400" dirty="0">
                <a:hlinkClick r:id="rId3"/>
              </a:rPr>
              <a:t>https://github.com/JuergGood/angularai.git</a:t>
            </a:r>
          </a:p>
          <a:p>
            <a:pPr lvl="0"/>
            <a:r>
              <a:rPr sz="2400" dirty="0">
                <a:hlinkClick r:id="rId4"/>
              </a:rPr>
              <a:t>https://sonarcloud.io/summary/overall?id=JuergGood_angularai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Architektur – Logisch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sz="2400" b="1" dirty="0"/>
              <a:t>Clients</a:t>
            </a:r>
          </a:p>
          <a:p>
            <a:pPr lvl="1"/>
            <a:r>
              <a:rPr sz="2400" dirty="0"/>
              <a:t>Angular Web-UI</a:t>
            </a:r>
          </a:p>
          <a:p>
            <a:pPr lvl="1"/>
            <a:r>
              <a:rPr sz="2400" dirty="0"/>
              <a:t>Android App (Jetpack Compose)</a:t>
            </a:r>
          </a:p>
          <a:p>
            <a:pPr lvl="1"/>
            <a:r>
              <a:rPr sz="2400" dirty="0" err="1"/>
              <a:t>Testdaten</a:t>
            </a:r>
            <a:r>
              <a:rPr sz="2400" dirty="0"/>
              <a:t>-Generator</a:t>
            </a:r>
            <a:endParaRPr lang="en-US" sz="2400" dirty="0"/>
          </a:p>
          <a:p>
            <a:pPr lvl="1"/>
            <a:endParaRPr sz="2400" dirty="0"/>
          </a:p>
          <a:p>
            <a:pPr lvl="0"/>
            <a:r>
              <a:rPr sz="2400" b="1" dirty="0"/>
              <a:t>Backend</a:t>
            </a:r>
          </a:p>
          <a:p>
            <a:pPr lvl="1"/>
            <a:r>
              <a:rPr sz="2400" dirty="0"/>
              <a:t>Java, Spring Boot REST API</a:t>
            </a:r>
            <a:endParaRPr lang="en-US" sz="2400" dirty="0"/>
          </a:p>
          <a:p>
            <a:pPr lvl="1"/>
            <a:endParaRPr sz="2400" dirty="0"/>
          </a:p>
          <a:p>
            <a:pPr lvl="0"/>
            <a:r>
              <a:rPr sz="2400" b="1" dirty="0" err="1"/>
              <a:t>Persistenz</a:t>
            </a:r>
            <a:endParaRPr sz="2400" b="1" dirty="0"/>
          </a:p>
          <a:p>
            <a:pPr lvl="1"/>
            <a:r>
              <a:rPr sz="2400" dirty="0"/>
              <a:t>PostgreSQL (AWS RDS)</a:t>
            </a:r>
          </a:p>
          <a:p>
            <a:pPr lvl="1"/>
            <a:r>
              <a:rPr sz="2400" dirty="0"/>
              <a:t>Lokal: H2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QA Artefakte (Beispiele)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Cypress Report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44500" y="5613400"/>
            <a:ext cx="105283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E2E Tests mit Cypress</a:t>
            </a:r>
          </a:p>
        </p:txBody>
      </p:sp>
      <p:pic>
        <p:nvPicPr>
          <p:cNvPr id="3" name="Picture 1" descr="files/images/CypressTest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7645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Sonar Report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44500" y="5613400"/>
            <a:ext cx="105283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A-Rating, Coverage &gt; 80%</a:t>
            </a:r>
          </a:p>
        </p:txBody>
      </p:sp>
      <p:pic>
        <p:nvPicPr>
          <p:cNvPr id="3" name="Picture 1" descr="files/images/SonarSummary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7924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Tech Stack &amp; Umfang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90105685"/>
              </p:ext>
            </p:extLst>
          </p:nvPr>
        </p:nvGraphicFramePr>
        <p:xfrm>
          <a:off x="444500" y="1600200"/>
          <a:ext cx="57658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Ebene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Technologien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/>
                        <a:t>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Java 21, Spring Boot, JPA, Security, Maven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/>
                        <a:t>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dirty="0"/>
                        <a:t>Angular, TypeScript, Material, </a:t>
                      </a:r>
                      <a:r>
                        <a:rPr sz="2000" baseline="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/>
                        <a:t>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Android (Jetpack Compose, Kotlin)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/>
                        <a:t>DevOps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dirty="0"/>
                        <a:t>Docker, AWS RDS/Fargate, </a:t>
                      </a:r>
                      <a:r>
                        <a:rPr sz="2000" dirty="0" err="1"/>
                        <a:t>SonarCloud</a:t>
                      </a:r>
                      <a:endParaRPr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28523724"/>
              </p:ext>
            </p:extLst>
          </p:nvPr>
        </p:nvGraphicFramePr>
        <p:xfrm>
          <a:off x="6400800" y="1549400"/>
          <a:ext cx="52959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Komponente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Dateien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Ca. LOC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/>
                        <a:t>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~2’400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/>
                        <a:t>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43+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~5’300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/>
                        <a:t>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~7’900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/>
                        <a:t>~240+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 dirty="0"/>
                        <a:t>~16’500+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Qualitätssicherung (QA) KPIs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1369680"/>
              </p:ext>
            </p:extLst>
          </p:nvPr>
        </p:nvGraphicFramePr>
        <p:xfrm>
          <a:off x="444500" y="1600200"/>
          <a:ext cx="105156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Bereich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Werkzeuge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Metrik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/>
                        <a:t>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JUnit 5, Mockito, JaCoCo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~82% Zeilen-Abdeckung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/>
                        <a:t>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Vitest, Cypress, 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~81% Zeilen-Abdeckung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/>
                        <a:t>Analyse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SonarCloud, Qodana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Clean Code / A-Rating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/>
                        <a:t>Automatisierung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GitHub 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dirty="0" err="1"/>
                        <a:t>Automatisierter</a:t>
                      </a:r>
                      <a:r>
                        <a:rPr sz="2000" dirty="0"/>
                        <a:t> Build &amp;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Management-Takeaway: AI in der Software-Entwicklung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sz="2400" b="1" dirty="0"/>
              <a:t>Schneller</a:t>
            </a:r>
            <a:r>
              <a:rPr sz="2400" dirty="0"/>
              <a:t>: Features, Fixes und QA in </a:t>
            </a:r>
            <a:r>
              <a:rPr sz="2400" dirty="0" err="1"/>
              <a:t>kürzerer</a:t>
            </a:r>
            <a:r>
              <a:rPr sz="2400" dirty="0"/>
              <a:t> Zeit</a:t>
            </a:r>
            <a:endParaRPr lang="en-US" sz="2400" dirty="0"/>
          </a:p>
          <a:p>
            <a:pPr lvl="0"/>
            <a:endParaRPr sz="2400" dirty="0"/>
          </a:p>
          <a:p>
            <a:pPr lvl="0"/>
            <a:r>
              <a:rPr sz="2400" b="1" dirty="0"/>
              <a:t>Besser</a:t>
            </a:r>
            <a:r>
              <a:rPr sz="2400" dirty="0"/>
              <a:t>: Tests &amp; Code-</a:t>
            </a:r>
            <a:r>
              <a:rPr sz="2400" dirty="0" err="1"/>
              <a:t>Qualität</a:t>
            </a:r>
            <a:r>
              <a:rPr sz="2400" dirty="0"/>
              <a:t> von Anfang an</a:t>
            </a:r>
            <a:endParaRPr lang="en-US" sz="2400" dirty="0"/>
          </a:p>
          <a:p>
            <a:pPr lvl="0"/>
            <a:endParaRPr sz="2400" dirty="0"/>
          </a:p>
          <a:p>
            <a:pPr lvl="0"/>
            <a:r>
              <a:rPr sz="2400" b="1" dirty="0" err="1"/>
              <a:t>Skalierbar</a:t>
            </a:r>
            <a:r>
              <a:rPr sz="2400" dirty="0"/>
              <a:t>: </a:t>
            </a:r>
            <a:r>
              <a:rPr sz="2400" dirty="0" err="1"/>
              <a:t>Gleiches</a:t>
            </a:r>
            <a:r>
              <a:rPr sz="2400" dirty="0"/>
              <a:t> </a:t>
            </a:r>
            <a:r>
              <a:rPr sz="2400" dirty="0" err="1"/>
              <a:t>Vorgehen</a:t>
            </a:r>
            <a:r>
              <a:rPr sz="2400" dirty="0"/>
              <a:t> für Web &amp; Mobile</a:t>
            </a:r>
            <a:endParaRPr lang="en-US" sz="2400" dirty="0"/>
          </a:p>
          <a:p>
            <a:pPr lvl="0"/>
            <a:endParaRPr sz="2400" dirty="0"/>
          </a:p>
          <a:p>
            <a:pPr lvl="0"/>
            <a:r>
              <a:rPr sz="2400" b="1" dirty="0" err="1"/>
              <a:t>Kontrolliert</a:t>
            </a:r>
            <a:r>
              <a:rPr sz="2400" dirty="0"/>
              <a:t>: Entwickler </a:t>
            </a:r>
            <a:r>
              <a:rPr sz="2400" dirty="0" err="1"/>
              <a:t>entscheidet</a:t>
            </a:r>
            <a:r>
              <a:rPr sz="2400" dirty="0"/>
              <a:t>, AI </a:t>
            </a:r>
            <a:r>
              <a:rPr sz="2400" dirty="0" err="1"/>
              <a:t>unterstützt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sz="2400" b="1" dirty="0"/>
              <a:t>Demo &amp; </a:t>
            </a:r>
            <a:r>
              <a:rPr sz="2400" b="1" dirty="0" err="1"/>
              <a:t>Kontext</a:t>
            </a:r>
            <a:r>
              <a:rPr sz="2400" dirty="0"/>
              <a:t> (GoodOne Web &amp; Android)</a:t>
            </a:r>
            <a:endParaRPr lang="en-US" sz="2400" dirty="0"/>
          </a:p>
          <a:p>
            <a:pPr lvl="0"/>
            <a:endParaRPr sz="2400" dirty="0"/>
          </a:p>
          <a:p>
            <a:pPr lvl="0"/>
            <a:r>
              <a:rPr sz="2400" b="1" dirty="0"/>
              <a:t>AI-</a:t>
            </a:r>
            <a:r>
              <a:rPr sz="2400" b="1" dirty="0" err="1"/>
              <a:t>Werkzeuge</a:t>
            </a:r>
            <a:r>
              <a:rPr sz="2400" dirty="0"/>
              <a:t> (Junie, ChatGPT, IDE-Setup)</a:t>
            </a:r>
            <a:endParaRPr lang="en-US" sz="2400" dirty="0"/>
          </a:p>
          <a:p>
            <a:pPr lvl="0"/>
            <a:endParaRPr sz="2400" dirty="0"/>
          </a:p>
          <a:p>
            <a:pPr lvl="0"/>
            <a:r>
              <a:rPr sz="2400" b="1" dirty="0"/>
              <a:t>Praxis</a:t>
            </a:r>
            <a:r>
              <a:rPr sz="2400" dirty="0"/>
              <a:t> (</a:t>
            </a:r>
            <a:r>
              <a:rPr sz="2400" dirty="0" err="1"/>
              <a:t>Vorgehen</a:t>
            </a:r>
            <a:r>
              <a:rPr sz="2400" dirty="0"/>
              <a:t>, Prompting, </a:t>
            </a:r>
            <a:r>
              <a:rPr sz="2400" dirty="0" err="1"/>
              <a:t>Beispiele</a:t>
            </a:r>
            <a:r>
              <a:rPr sz="2400" dirty="0"/>
              <a:t>)</a:t>
            </a:r>
            <a:endParaRPr lang="en-US" sz="2400" dirty="0"/>
          </a:p>
          <a:p>
            <a:pPr lvl="0"/>
            <a:endParaRPr sz="2400" dirty="0"/>
          </a:p>
          <a:p>
            <a:pPr lvl="0"/>
            <a:r>
              <a:rPr sz="2400" b="1" dirty="0" err="1"/>
              <a:t>Einordnung</a:t>
            </a:r>
            <a:r>
              <a:rPr sz="2400" dirty="0"/>
              <a:t> (</a:t>
            </a:r>
            <a:r>
              <a:rPr sz="2400" dirty="0" err="1"/>
              <a:t>Grenzen</a:t>
            </a:r>
            <a:r>
              <a:rPr sz="2400" dirty="0"/>
              <a:t> </a:t>
            </a:r>
            <a:r>
              <a:rPr sz="2400" dirty="0" err="1"/>
              <a:t>im</a:t>
            </a:r>
            <a:r>
              <a:rPr sz="2400" dirty="0"/>
              <a:t> </a:t>
            </a:r>
            <a:r>
              <a:rPr sz="2400" dirty="0" err="1"/>
              <a:t>Firmenumfeld</a:t>
            </a:r>
            <a:r>
              <a:rPr sz="2400" dirty="0"/>
              <a:t>, </a:t>
            </a:r>
            <a:r>
              <a:rPr sz="2400" dirty="0" err="1"/>
              <a:t>Fazit</a:t>
            </a:r>
            <a:r>
              <a:rPr sz="2400" dirty="0"/>
              <a:t>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Executive Summary – AI-gestützte Software-Entwicklung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sz="2400" b="1" dirty="0" err="1"/>
              <a:t>Produktivität</a:t>
            </a:r>
            <a:r>
              <a:rPr sz="2400" dirty="0"/>
              <a:t>: </a:t>
            </a:r>
            <a:r>
              <a:rPr sz="2400" dirty="0" err="1"/>
              <a:t>Deutlich</a:t>
            </a:r>
            <a:r>
              <a:rPr sz="2400" dirty="0"/>
              <a:t> </a:t>
            </a:r>
            <a:r>
              <a:rPr sz="2400" dirty="0" err="1"/>
              <a:t>schnellere</a:t>
            </a:r>
            <a:r>
              <a:rPr sz="2400" dirty="0"/>
              <a:t> </a:t>
            </a:r>
            <a:r>
              <a:rPr sz="2400" dirty="0" err="1"/>
              <a:t>Umsetzung</a:t>
            </a:r>
            <a:r>
              <a:rPr sz="2400" dirty="0"/>
              <a:t> von Features &amp; Fixes</a:t>
            </a:r>
            <a:endParaRPr lang="en-US" sz="2400" dirty="0"/>
          </a:p>
          <a:p>
            <a:pPr lvl="0"/>
            <a:endParaRPr sz="2400" dirty="0"/>
          </a:p>
          <a:p>
            <a:pPr lvl="0"/>
            <a:r>
              <a:rPr sz="2400" b="1" dirty="0" err="1"/>
              <a:t>Qualität</a:t>
            </a:r>
            <a:r>
              <a:rPr sz="2400" dirty="0"/>
              <a:t>: Tests und Code-Reviews von </a:t>
            </a:r>
            <a:r>
              <a:rPr sz="2400" dirty="0" err="1"/>
              <a:t>Beginn</a:t>
            </a:r>
            <a:r>
              <a:rPr sz="2400" dirty="0"/>
              <a:t> an </a:t>
            </a:r>
            <a:r>
              <a:rPr sz="2400" dirty="0" err="1"/>
              <a:t>integriert</a:t>
            </a:r>
            <a:endParaRPr lang="en-US" sz="2400" dirty="0"/>
          </a:p>
          <a:p>
            <a:pPr lvl="0"/>
            <a:endParaRPr sz="2400" dirty="0"/>
          </a:p>
          <a:p>
            <a:pPr lvl="0"/>
            <a:r>
              <a:rPr sz="2400" b="1" dirty="0" err="1"/>
              <a:t>Skalierung</a:t>
            </a:r>
            <a:r>
              <a:rPr sz="2400" dirty="0"/>
              <a:t>: </a:t>
            </a:r>
            <a:r>
              <a:rPr sz="2400" dirty="0" err="1"/>
              <a:t>Gleiches</a:t>
            </a:r>
            <a:r>
              <a:rPr sz="2400" dirty="0"/>
              <a:t> </a:t>
            </a:r>
            <a:r>
              <a:rPr sz="2400" dirty="0" err="1"/>
              <a:t>Vorgehen</a:t>
            </a:r>
            <a:r>
              <a:rPr sz="2400" dirty="0"/>
              <a:t> für Web, Mobile &amp; Backend</a:t>
            </a:r>
            <a:endParaRPr lang="en-US" sz="2400" dirty="0"/>
          </a:p>
          <a:p>
            <a:pPr lvl="0"/>
            <a:endParaRPr sz="2400" dirty="0"/>
          </a:p>
          <a:p>
            <a:pPr lvl="0"/>
            <a:r>
              <a:rPr sz="2400" b="1" dirty="0" err="1"/>
              <a:t>Risiko</a:t>
            </a:r>
            <a:r>
              <a:rPr sz="2400" dirty="0"/>
              <a:t>: Entwickler </a:t>
            </a:r>
            <a:r>
              <a:rPr sz="2400" dirty="0" err="1"/>
              <a:t>behält</a:t>
            </a:r>
            <a:r>
              <a:rPr sz="2400" dirty="0"/>
              <a:t> </a:t>
            </a:r>
            <a:r>
              <a:rPr sz="2400" dirty="0" err="1"/>
              <a:t>Kontrolle</a:t>
            </a:r>
            <a:r>
              <a:rPr sz="2400" dirty="0"/>
              <a:t>, </a:t>
            </a:r>
            <a:r>
              <a:rPr sz="2400" dirty="0" err="1"/>
              <a:t>klare</a:t>
            </a:r>
            <a:r>
              <a:rPr sz="2400" dirty="0"/>
              <a:t> </a:t>
            </a:r>
            <a:r>
              <a:rPr sz="2400" dirty="0" err="1"/>
              <a:t>Leitplanken</a:t>
            </a:r>
            <a:r>
              <a:rPr sz="2400" dirty="0"/>
              <a:t> </a:t>
            </a:r>
            <a:r>
              <a:rPr sz="2400" dirty="0" err="1"/>
              <a:t>nötig</a:t>
            </a:r>
            <a:endParaRPr lang="en-US" sz="2400" dirty="0"/>
          </a:p>
          <a:p>
            <a:pPr lvl="0"/>
            <a:endParaRPr sz="2400" dirty="0"/>
          </a:p>
          <a:p>
            <a:pPr lvl="0"/>
            <a:r>
              <a:rPr sz="2400" b="1" dirty="0" err="1"/>
              <a:t>Empfehlung</a:t>
            </a:r>
            <a:r>
              <a:rPr sz="2400" dirty="0"/>
              <a:t>: AI </a:t>
            </a:r>
            <a:r>
              <a:rPr sz="2400" dirty="0" err="1"/>
              <a:t>gezielt</a:t>
            </a:r>
            <a:r>
              <a:rPr sz="2400" dirty="0"/>
              <a:t> </a:t>
            </a:r>
            <a:r>
              <a:rPr sz="2400" dirty="0" err="1"/>
              <a:t>im</a:t>
            </a:r>
            <a:r>
              <a:rPr sz="2400" dirty="0"/>
              <a:t> </a:t>
            </a:r>
            <a:r>
              <a:rPr sz="2400" dirty="0" err="1"/>
              <a:t>Entwicklungsprozess</a:t>
            </a:r>
            <a:r>
              <a:rPr sz="2400" dirty="0"/>
              <a:t> </a:t>
            </a:r>
            <a:r>
              <a:rPr sz="2400" dirty="0" err="1"/>
              <a:t>verankern</a:t>
            </a:r>
            <a:endParaRPr sz="2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Frontends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1"/>
          </p:nvPr>
        </p:nvSpPr>
        <p:spPr>
          <a:xfrm>
            <a:off x="444500" y="5613400"/>
            <a:ext cx="5765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/>
              <a:t>Web UI · www.goodone.ch</a:t>
            </a:r>
          </a:p>
        </p:txBody>
      </p:sp>
      <p:sp>
        <p:nvSpPr>
          <p:cNvPr id="6" name="TextBox 3"/>
          <p:cNvSpPr txBox="1">
            <a:spLocks noGrp="1"/>
          </p:cNvSpPr>
          <p:nvPr>
            <p:ph sz="half" idx="2"/>
          </p:nvPr>
        </p:nvSpPr>
        <p:spPr>
          <a:xfrm>
            <a:off x="6400800" y="5613400"/>
            <a:ext cx="5308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/>
              <a:t>Android App</a:t>
            </a:r>
          </a:p>
        </p:txBody>
      </p:sp>
      <p:pic>
        <p:nvPicPr>
          <p:cNvPr id="3" name="Picture 1" descr="files/images/DashboardImplementation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39800" y="1600200"/>
            <a:ext cx="4775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1" descr="files/images/AndroidApp.png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696200" y="1549400"/>
            <a:ext cx="2717800" cy="406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Erwartungen übertroffen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1"/>
          </p:nvPr>
        </p:nvSpPr>
        <p:spPr>
          <a:xfrm>
            <a:off x="444500" y="5613400"/>
            <a:ext cx="5765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 err="1"/>
              <a:t>Geplant</a:t>
            </a:r>
            <a:endParaRPr sz="2400" dirty="0"/>
          </a:p>
        </p:txBody>
      </p:sp>
      <p:sp>
        <p:nvSpPr>
          <p:cNvPr id="6" name="TextBox 3"/>
          <p:cNvSpPr txBox="1">
            <a:spLocks noGrp="1"/>
          </p:cNvSpPr>
          <p:nvPr>
            <p:ph sz="half" idx="2"/>
          </p:nvPr>
        </p:nvSpPr>
        <p:spPr>
          <a:xfrm>
            <a:off x="6400800" y="5613400"/>
            <a:ext cx="5308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b="1" dirty="0" err="1"/>
              <a:t>Resultat</a:t>
            </a:r>
            <a:r>
              <a:rPr sz="2400" b="1" dirty="0"/>
              <a:t>:</a:t>
            </a:r>
            <a:r>
              <a:rPr sz="2400" dirty="0"/>
              <a:t> Web + Android on top</a:t>
            </a:r>
          </a:p>
        </p:txBody>
      </p:sp>
      <p:pic>
        <p:nvPicPr>
          <p:cNvPr id="3" name="Picture 1" descr="files/images/GoodOne2020_User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74700" y="1600200"/>
            <a:ext cx="5118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1" descr="files/images/DashboardImplementation.png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642100" y="1549400"/>
            <a:ext cx="4838700" cy="406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Demo: Was ich live zeige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sz="2400" dirty="0" err="1"/>
              <a:t>Produkt</a:t>
            </a:r>
            <a:r>
              <a:rPr sz="2400" dirty="0"/>
              <a:t> (www.goodone.ch)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sz="2400" dirty="0"/>
              <a:t>Code-</a:t>
            </a:r>
            <a:r>
              <a:rPr sz="2400" dirty="0" err="1"/>
              <a:t>Generierung</a:t>
            </a:r>
            <a:r>
              <a:rPr sz="2400" dirty="0"/>
              <a:t> &amp; </a:t>
            </a:r>
            <a:r>
              <a:rPr sz="2400" dirty="0" err="1"/>
              <a:t>Iterationen</a:t>
            </a:r>
            <a:r>
              <a:rPr sz="2400" dirty="0"/>
              <a:t> in der IDE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sz="2400" dirty="0"/>
              <a:t>UI E2E Tests (Cypress) + Fixes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sz="2400" dirty="0"/>
              <a:t>Refactoring / Clean Code (Sonar/</a:t>
            </a:r>
            <a:r>
              <a:rPr sz="2400" dirty="0" err="1"/>
              <a:t>Qodana</a:t>
            </a:r>
            <a:r>
              <a:rPr sz="2400" dirty="0"/>
              <a:t>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sz="2400" dirty="0"/>
              <a:t>Doku/</a:t>
            </a:r>
            <a:r>
              <a:rPr sz="2400" dirty="0" err="1"/>
              <a:t>Diagramme</a:t>
            </a:r>
            <a:endParaRPr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AI-unterstützte Entwicklung: Wo hilft was?</a:t>
            </a:r>
          </a:p>
        </p:txBody>
      </p:sp>
      <p:pic>
        <p:nvPicPr>
          <p:cNvPr id="3" name="Picture 1" descr="files/images/IntellJ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55800" y="1600200"/>
            <a:ext cx="7518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Initiale Aufgabe an die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sz="2400" b="1" dirty="0" err="1"/>
              <a:t>Ziele</a:t>
            </a:r>
            <a:endParaRPr sz="2400" b="1" dirty="0"/>
          </a:p>
          <a:p>
            <a:pPr lvl="1"/>
            <a:r>
              <a:rPr sz="2400" dirty="0"/>
              <a:t>Spring Boot Backend</a:t>
            </a:r>
          </a:p>
          <a:p>
            <a:pPr lvl="1"/>
            <a:r>
              <a:rPr sz="2400" dirty="0"/>
              <a:t>Angular Frontend</a:t>
            </a:r>
          </a:p>
          <a:p>
            <a:pPr lvl="1"/>
            <a:r>
              <a:rPr sz="2400" dirty="0" err="1"/>
              <a:t>Benutzerverwaltung</a:t>
            </a:r>
            <a:r>
              <a:rPr sz="2400" dirty="0"/>
              <a:t> (</a:t>
            </a:r>
            <a:r>
              <a:rPr sz="2400" dirty="0" err="1"/>
              <a:t>Profil</a:t>
            </a:r>
            <a:r>
              <a:rPr sz="2400" dirty="0"/>
              <a:t> + Login)</a:t>
            </a:r>
            <a:endParaRPr lang="en-US" sz="2400" dirty="0"/>
          </a:p>
          <a:p>
            <a:pPr lvl="1"/>
            <a:endParaRPr sz="2400" dirty="0"/>
          </a:p>
          <a:p>
            <a:pPr lvl="0"/>
            <a:r>
              <a:rPr sz="2400" b="1" dirty="0" err="1"/>
              <a:t>Erster</a:t>
            </a:r>
            <a:r>
              <a:rPr sz="2400" b="1" dirty="0"/>
              <a:t> Plan (AI-</a:t>
            </a:r>
            <a:r>
              <a:rPr sz="2400" b="1" dirty="0" err="1"/>
              <a:t>generiert</a:t>
            </a:r>
            <a:r>
              <a:rPr sz="2400" b="1" dirty="0"/>
              <a:t>)</a:t>
            </a:r>
          </a:p>
          <a:p>
            <a:pPr lvl="1"/>
            <a:r>
              <a:rPr sz="2400" dirty="0"/>
              <a:t>Projekte </a:t>
            </a:r>
            <a:r>
              <a:rPr sz="2400" dirty="0" err="1"/>
              <a:t>initialisieren</a:t>
            </a:r>
            <a:r>
              <a:rPr sz="2400" dirty="0"/>
              <a:t> (backend, frontend)</a:t>
            </a:r>
          </a:p>
          <a:p>
            <a:pPr lvl="1"/>
            <a:r>
              <a:rPr sz="2400" dirty="0"/>
              <a:t>Entity/Repository + REST API (CRUD + Login)</a:t>
            </a:r>
          </a:p>
          <a:p>
            <a:pPr lvl="1"/>
            <a:r>
              <a:rPr sz="2400" dirty="0"/>
              <a:t>Frontend Services + Login + </a:t>
            </a:r>
            <a:r>
              <a:rPr sz="2400" dirty="0" err="1"/>
              <a:t>Profilseite</a:t>
            </a:r>
            <a:endParaRPr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Architektur – Infrastruktur</a:t>
            </a:r>
          </a:p>
        </p:txBody>
      </p:sp>
      <p:pic>
        <p:nvPicPr>
          <p:cNvPr id="3" name="Picture 1" descr="files/generated/architecture_overview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46400" y="1600200"/>
            <a:ext cx="5524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ZKB2025">
  <a:themeElements>
    <a:clrScheme name="ZKB2025">
      <a:dk1>
        <a:srgbClr val="003CB4"/>
      </a:dk1>
      <a:lt1>
        <a:sysClr val="window" lastClr="FFFFFF"/>
      </a:lt1>
      <a:dk2>
        <a:srgbClr val="003CB4"/>
      </a:dk2>
      <a:lt2>
        <a:srgbClr val="EDF5FF"/>
      </a:lt2>
      <a:accent1>
        <a:srgbClr val="003CB4"/>
      </a:accent1>
      <a:accent2>
        <a:srgbClr val="D2E6FE"/>
      </a:accent2>
      <a:accent3>
        <a:srgbClr val="A0CAFD"/>
      </a:accent3>
      <a:accent4>
        <a:srgbClr val="82D0F7"/>
      </a:accent4>
      <a:accent5>
        <a:srgbClr val="1264F3"/>
      </a:accent5>
      <a:accent6>
        <a:srgbClr val="2BB3EE"/>
      </a:accent6>
      <a:hlink>
        <a:srgbClr val="003CB4"/>
      </a:hlink>
      <a:folHlink>
        <a:srgbClr val="003CB4"/>
      </a:folHlink>
    </a:clrScheme>
    <a:fontScheme name="ZKB Schriften">
      <a:majorFont>
        <a:latin typeface="Frutiger for ZKB Light"/>
        <a:ea typeface=""/>
        <a:cs typeface=""/>
      </a:majorFont>
      <a:minorFont>
        <a:latin typeface="Frutiger for ZKB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</a:extLst>
      </a:spPr>
      <a:bodyPr vert="horz" wrap="square" lIns="0" tIns="0" rIns="0" bIns="0" rtlCol="0" anchor="t" anchorCtr="0">
        <a:noAutofit/>
      </a:bodyPr>
      <a:lstStyle>
        <a:defPPr marL="0" indent="-285750" algn="l" defTabSz="284221" rtl="0" fontAlgn="base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3CB4"/>
          </a:buClr>
          <a:buFont typeface="Frutiger for ZKB Light" panose="020B0303030504020204" pitchFamily="34" charset="0"/>
          <a:buNone/>
          <a:defRPr sz="1600" b="0" smtClean="0">
            <a:solidFill>
              <a:srgbClr val="003CB4"/>
            </a:solidFill>
            <a:latin typeface="Frutiger for ZKB Light" panose="020B0303030504020204" pitchFamily="34" charset="0"/>
          </a:defRPr>
        </a:defPPr>
      </a:lstStyle>
    </a:spDef>
    <a:txDef>
      <a:spPr>
        <a:noFill/>
        <a:ln cmpd="sng">
          <a:noFill/>
          <a:prstDash val="soli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cmpd="sng">
              <a:solidFill>
                <a:schemeClr val="tx1"/>
              </a:solidFill>
              <a:prstDash val="solid"/>
            </a14:hiddenLine>
          </a:ext>
        </a:extLst>
      </a:spPr>
      <a:bodyPr vert="horz" wrap="square" lIns="0" tIns="0" rIns="0" bIns="0" rtlCol="0" anchor="t" anchorCtr="0">
        <a:noAutofit/>
      </a:bodyPr>
      <a:lstStyle>
        <a:defPPr marL="0" indent="-285750" algn="l" defTabSz="284221" rtl="0" eaLnBrk="1" fontAlgn="base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3CB4"/>
          </a:buClr>
          <a:buFont typeface="Frutiger for ZKB Light" panose="020B0303030504020204" pitchFamily="34" charset="0"/>
          <a:buNone/>
          <a:defRPr sz="1600" b="0" i="0" u="none" smtClean="0">
            <a:solidFill>
              <a:srgbClr val="003CB4"/>
            </a:solidFill>
            <a:latin typeface="Frutiger for ZKB Light" panose="020B0303030504020204" pitchFamily="34" charset="0"/>
          </a:defRPr>
        </a:defPPr>
      </a:lstStyle>
    </a:txDef>
  </a:objectDefaults>
  <a:extraClrSchemeLst/>
  <a:custClrLst>
    <a:custClr name="Züriblau 50 (RGB=237,245,255)">
      <a:srgbClr val="EDF5FF"/>
    </a:custClr>
    <a:custClr name="Züriblau 100 (RGB=210,230,254)">
      <a:srgbClr val="D2E6FE"/>
    </a:custClr>
    <a:custClr name="Züriblau 200 (RGB=160,202,253)">
      <a:srgbClr val="A0CAFD"/>
    </a:custClr>
    <a:custClr name="Züriblau 300 (RGB=101,166,251)">
      <a:srgbClr val="65A6FB"/>
    </a:custClr>
    <a:custClr name="Züriblau 400 (RGB=61,135,245)">
      <a:srgbClr val="3D87F5"/>
    </a:custClr>
    <a:custClr name="Züriblau 500 (RGB=18,100,243)">
      <a:srgbClr val="1264F3"/>
    </a:custClr>
    <a:custClr name="Züriblau 600 (RGB=0,60,180)">
      <a:srgbClr val="003CB4"/>
    </a:custClr>
    <a:custClr name="Züriblau 700 (RGB=18,41,129)">
      <a:srgbClr val="122981"/>
    </a:custClr>
    <a:custClr name="Züriblau 800 (RGB=8, 15, 94)">
      <a:srgbClr val="080F5E"/>
    </a:custClr>
    <a:custClr name="Weiss">
      <a:srgbClr val="FFFFFF"/>
    </a:custClr>
    <a:custClr name="Lichtblau 200 (RGB=130,208,247)">
      <a:srgbClr val="82D0F7"/>
    </a:custClr>
    <a:custClr name="Lichtblau 300 (RGB=43,179,238)">
      <a:srgbClr val="2BB3EE"/>
    </a:custClr>
    <a:custClr name="Grün 200 (RGB=104,217,177)">
      <a:srgbClr val="68D9B1"/>
    </a:custClr>
    <a:custClr name="Grün 300 (RGB=41,186,136)">
      <a:srgbClr val="29BA88"/>
    </a:custClr>
    <a:custClr name="Violett 200 (RGB=211,190,244)">
      <a:srgbClr val="D3BEF4"/>
    </a:custClr>
    <a:custClr name="Violett 300 (RGB=186,150,233)">
      <a:srgbClr val="BA96E9"/>
    </a:custClr>
    <a:custClr name="Rot 200 (RGB=251,185,182)">
      <a:srgbClr val="FBB9B6"/>
    </a:custClr>
    <a:custClr name="Rot 300 (RGB=248,131,129)">
      <a:srgbClr val="F88381"/>
    </a:custClr>
    <a:custClr name="Weiss">
      <a:srgbClr val="FFFFFF"/>
    </a:custClr>
    <a:custClr name="Weiss">
      <a:srgbClr val="FFFFFF"/>
    </a:custClr>
  </a:custClrLst>
  <a:extLst>
    <a:ext uri="{05A4C25C-085E-4340-85A3-A5531E510DB2}">
      <thm15:themeFamily xmlns:thm15="http://schemas.microsoft.com/office/thememl/2012/main" name="ZKB Muster-Folien_250610.potx  -  Schreibgeschützt" id="{F6D93A44-026C-4B32-AB6E-16E5673FA4B3}" vid="{FF76A0A7-B7F4-4067-9DB5-EE5B6DD8F5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Musterfolien</Template>
  <TotalTime>0</TotalTime>
  <Words>1337</Words>
  <Application>Microsoft Office PowerPoint</Application>
  <PresentationFormat>Custom</PresentationFormat>
  <Paragraphs>266</Paragraphs>
  <Slides>31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Frutiger for ZKB Light</vt:lpstr>
      <vt:lpstr>ZKB2025</vt:lpstr>
      <vt:lpstr>think-cell Folie</vt:lpstr>
      <vt:lpstr>Software-Entwicklung mit AI</vt:lpstr>
      <vt:lpstr>Ziel &amp; Takeaways</vt:lpstr>
      <vt:lpstr>Agenda</vt:lpstr>
      <vt:lpstr>Frontends</vt:lpstr>
      <vt:lpstr>Erwartungen übertroffen</vt:lpstr>
      <vt:lpstr>Demo: Was ich live zeige</vt:lpstr>
      <vt:lpstr>AI-unterstützte Entwicklung: Wo hilft was?</vt:lpstr>
      <vt:lpstr>Initiale Aufgabe an die AI</vt:lpstr>
      <vt:lpstr>Architektur – Infrastruktur</vt:lpstr>
      <vt:lpstr>AI Toolset</vt:lpstr>
      <vt:lpstr>Vorgehen: Design &amp; Umsetzung mit AI</vt:lpstr>
      <vt:lpstr>Prompting-Beispiele</vt:lpstr>
      <vt:lpstr>Junie (IDE-zentriert)</vt:lpstr>
      <vt:lpstr>ChatGPT (extern &amp; beratend)</vt:lpstr>
      <vt:lpstr>UX-Verbesserung durch ChatGPT</vt:lpstr>
      <vt:lpstr>Resultat</vt:lpstr>
      <vt:lpstr>Einschränkungen im Firmenumfeld</vt:lpstr>
      <vt:lpstr>Fazit</vt:lpstr>
      <vt:lpstr>Impression</vt:lpstr>
      <vt:lpstr>Fragen</vt:lpstr>
      <vt:lpstr>Anhang</vt:lpstr>
      <vt:lpstr>Links</vt:lpstr>
      <vt:lpstr>Architektur – Logisch</vt:lpstr>
      <vt:lpstr>QA Artefakte (Beispiele)</vt:lpstr>
      <vt:lpstr>Cypress Report</vt:lpstr>
      <vt:lpstr>Sonar Report</vt:lpstr>
      <vt:lpstr>Tech Stack &amp; Umfang</vt:lpstr>
      <vt:lpstr>Qualitätssicherung (QA) KPIs</vt:lpstr>
      <vt:lpstr>Management-Takeaway: AI in der Software-Entwicklung</vt:lpstr>
      <vt:lpstr>Executive Summary – AI-gestützte Software-Entwicklung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Software-Entwicklung mit AI</dc:title>
  <dc:creator>Von Idee zu Code, Tests, QA und Doku – mit Junie AI &amp; ChatGPT</dc:creator>
  <cp:keywords/>
  <cp:lastModifiedBy>Juerg Good</cp:lastModifiedBy>
  <cp:revision>9</cp:revision>
  <dcterms:created xsi:type="dcterms:W3CDTF">2026-01-19T12:25:39Z</dcterms:created>
  <dcterms:modified xsi:type="dcterms:W3CDTF">2026-01-20T17:50:30Z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Jürg Good · 19.1.2026</vt:lpwstr>
  </property>
</Properties>
</file>